
<file path=[Content_Types].xml><?xml version="1.0" encoding="utf-8"?>
<Types xmlns="http://schemas.openxmlformats.org/package/2006/content-types"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6.xml" ContentType="application/vnd.openxmlformats-officedocument.presentationml.slide+xml"/>
  <Default Extension="png" ContentType="image/png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Default Extension="svg" ContentType="image/svg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revisionInfo.xml" ContentType="application/vnd.ms-powerpoint.revisioninfo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changesInfos/changesInfo1.xml" ContentType="application/vnd.ms-powerpoint.changesinfo+xml"/>
  <Override PartName="/customXml/itemProps4.xml" ContentType="application/vnd.openxmlformats-officedocument.customXmlProperti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8" r:id="rId5"/>
    <p:sldMasterId id="2147483668" r:id="rId6"/>
  </p:sldMasterIdLst>
  <p:notesMasterIdLst>
    <p:notesMasterId r:id="rId15"/>
  </p:notesMasterIdLst>
  <p:handoutMasterIdLst>
    <p:handoutMasterId r:id="rId16"/>
  </p:handoutMasterIdLst>
  <p:sldIdLst>
    <p:sldId id="857" r:id="rId7"/>
    <p:sldId id="1898" r:id="rId8"/>
    <p:sldId id="1874" r:id="rId9"/>
    <p:sldId id="1918" r:id="rId10"/>
    <p:sldId id="1919" r:id="rId11"/>
    <p:sldId id="1922" r:id="rId12"/>
    <p:sldId id="1889" r:id="rId13"/>
    <p:sldId id="850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  <p:ext uri="{2D200454-40CA-4A62-9FC3-DE9A4176ACB9}">
      <p15:notesGuideLst xmlns=""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7" name="Doug Copeland" initials="DC" lastIdx="1" clrIdx="6">
    <p:extLst>
      <p:ext uri="{19B8F6BF-5375-455C-9EA6-DF929625EA0E}">
        <p15:presenceInfo xmlns="" xmlns:p15="http://schemas.microsoft.com/office/powerpoint/2012/main" userId="S-1-5-21-2000478354-746137067-725345543-8468" providerId="AD"/>
      </p:ext>
    </p:extLst>
  </p:cmAuthor>
  <p:cmAuthor id="1" name="Nathalie Jouanneau" initials="NJ" lastIdx="29" clrIdx="0">
    <p:extLst>
      <p:ext uri="{19B8F6BF-5375-455C-9EA6-DF929625EA0E}">
        <p15:presenceInfo xmlns="" xmlns:p15="http://schemas.microsoft.com/office/powerpoint/2012/main" userId="S-1-5-21-2491756945-348415994-3292321077-3143" providerId="AD"/>
      </p:ext>
    </p:extLst>
  </p:cmAuthor>
  <p:cmAuthor id="8" name="Jennifer Daniels" initials="JD [2]" lastIdx="4" clrIdx="7">
    <p:extLst>
      <p:ext uri="{19B8F6BF-5375-455C-9EA6-DF929625EA0E}">
        <p15:presenceInfo xmlns="" xmlns:p15="http://schemas.microsoft.com/office/powerpoint/2012/main" userId="S::Jennifer.Daniels@edf-re.com::cd8dd34c-1f59-4d48-95f3-c06f1ab48ceb" providerId="AD"/>
      </p:ext>
    </p:extLst>
  </p:cmAuthor>
  <p:cmAuthor id="2" name="Jessica Dealy" initials="JD" lastIdx="8" clrIdx="1">
    <p:extLst>
      <p:ext uri="{19B8F6BF-5375-455C-9EA6-DF929625EA0E}">
        <p15:presenceInfo xmlns="" xmlns:p15="http://schemas.microsoft.com/office/powerpoint/2012/main" userId="S::jessica.dealy@edf-re.com::69f00f08-a769-4066-a7d6-cc4049c77c72" providerId="AD"/>
      </p:ext>
    </p:extLst>
  </p:cmAuthor>
  <p:cmAuthor id="9" name="Julie Lecuyer" initials="JL [2]" lastIdx="2" clrIdx="8">
    <p:extLst>
      <p:ext uri="{19B8F6BF-5375-455C-9EA6-DF929625EA0E}">
        <p15:presenceInfo xmlns="" xmlns:p15="http://schemas.microsoft.com/office/powerpoint/2012/main" userId="S::Julie.Lecuyer@edf-re.com::b6d43034-bb74-4a96-b06d-59803711ddbf" providerId="AD"/>
      </p:ext>
    </p:extLst>
  </p:cmAuthor>
  <p:cmAuthor id="3" name="Julie Lecuyer" initials="JL" lastIdx="10" clrIdx="2">
    <p:extLst>
      <p:ext uri="{19B8F6BF-5375-455C-9EA6-DF929625EA0E}">
        <p15:presenceInfo xmlns="" xmlns:p15="http://schemas.microsoft.com/office/powerpoint/2012/main" userId="S-1-5-21-2000478354-746137067-725345543-40806" providerId="AD"/>
      </p:ext>
    </p:extLst>
  </p:cmAuthor>
  <p:cmAuthor id="4" name="Sandi Briner" initials="SB" lastIdx="9" clrIdx="3">
    <p:extLst>
      <p:ext uri="{19B8F6BF-5375-455C-9EA6-DF929625EA0E}">
        <p15:presenceInfo xmlns="" xmlns:p15="http://schemas.microsoft.com/office/powerpoint/2012/main" userId="S::Sandi.Briner@edf-re.com::4e040cca-831a-4d50-a7f9-9e395b82b3f5" providerId="AD"/>
      </p:ext>
    </p:extLst>
  </p:cmAuthor>
  <p:cmAuthor id="5" name="Jessica Dealy" initials="JD [2]" lastIdx="3" clrIdx="4">
    <p:extLst>
      <p:ext uri="{19B8F6BF-5375-455C-9EA6-DF929625EA0E}">
        <p15:presenceInfo xmlns="" xmlns:p15="http://schemas.microsoft.com/office/powerpoint/2012/main" userId="S-1-5-21-2000478354-746137067-725345543-33659" providerId="AD"/>
      </p:ext>
    </p:extLst>
  </p:cmAuthor>
  <p:cmAuthor id="6" name="Jennifer Daniels" initials="JD" lastIdx="3" clrIdx="5">
    <p:extLst>
      <p:ext uri="{19B8F6BF-5375-455C-9EA6-DF929625EA0E}">
        <p15:presenceInfo xmlns="" xmlns:p15="http://schemas.microsoft.com/office/powerpoint/2012/main" userId="S-1-5-21-2000478354-746137067-725345543-44766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FFD600"/>
    <a:srgbClr val="005BBB"/>
    <a:srgbClr val="FFFFFF"/>
    <a:srgbClr val="FFD500"/>
    <a:srgbClr val="000000"/>
    <a:srgbClr val="F8F8F8"/>
    <a:srgbClr val="001A70"/>
    <a:srgbClr val="ED1C24"/>
    <a:srgbClr val="0066CC"/>
    <a:srgbClr val="F5F5F5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FEE82C3-7A15-4F4D-A0A7-10B8CB1AD4A6}" v="1" dt="2019-10-01T22:19:02.175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8034E78-7F5D-4C2E-B375-FC64B27BC917}" styleName="Dark Style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74C1A8A3-306A-4EB7-A6B1-4F7E0EB9C5D6}" styleName="Medium Style 3 - Accent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38" d="100"/>
          <a:sy n="38" d="100"/>
        </p:scale>
        <p:origin x="-1050" y="-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commentAuthors" Target="commentAuthors.xml"/><Relationship Id="rId2" Type="http://schemas.openxmlformats.org/officeDocument/2006/relationships/customXml" Target="../customXml/item2.xml"/><Relationship Id="rId16" Type="http://schemas.openxmlformats.org/officeDocument/2006/relationships/handoutMaster" Target="handoutMasters/handoutMaster1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2.xml"/><Relationship Id="rId11" Type="http://schemas.openxmlformats.org/officeDocument/2006/relationships/slide" Target="slides/slide5.xml"/><Relationship Id="rId5" Type="http://schemas.openxmlformats.org/officeDocument/2006/relationships/slideMaster" Target="slideMasters/slideMaster1.xml"/><Relationship Id="rId15" Type="http://schemas.openxmlformats.org/officeDocument/2006/relationships/notesMaster" Target="notesMasters/notesMaster1.xml"/><Relationship Id="rId23" Type="http://schemas.microsoft.com/office/2015/10/relationships/revisionInfo" Target="revisionInfo.xml"/><Relationship Id="rId10" Type="http://schemas.openxmlformats.org/officeDocument/2006/relationships/slide" Target="slides/slide4.xml"/><Relationship Id="rId19" Type="http://schemas.openxmlformats.org/officeDocument/2006/relationships/viewProps" Target="viewProps.xml"/><Relationship Id="rId4" Type="http://schemas.openxmlformats.org/officeDocument/2006/relationships/customXml" Target="../customXml/item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essica Dealy" userId="69f00f08-a769-4066-a7d6-cc4049c77c72" providerId="ADAL" clId="{1D881E1C-B446-4480-AD34-7262DE9B4347}"/>
    <pc:docChg chg="custSel delSld modSld sldOrd">
      <pc:chgData name="Jessica Dealy" userId="69f00f08-a769-4066-a7d6-cc4049c77c72" providerId="ADAL" clId="{1D881E1C-B446-4480-AD34-7262DE9B4347}" dt="2019-10-01T22:19:28.950" v="26" actId="2696"/>
      <pc:docMkLst>
        <pc:docMk/>
      </pc:docMkLst>
      <pc:sldChg chg="del">
        <pc:chgData name="Jessica Dealy" userId="69f00f08-a769-4066-a7d6-cc4049c77c72" providerId="ADAL" clId="{1D881E1C-B446-4480-AD34-7262DE9B4347}" dt="2019-10-01T22:17:49.774" v="12" actId="2696"/>
        <pc:sldMkLst>
          <pc:docMk/>
          <pc:sldMk cId="1488322750" sldId="845"/>
        </pc:sldMkLst>
      </pc:sldChg>
      <pc:sldChg chg="delSp modSp">
        <pc:chgData name="Jessica Dealy" userId="69f00f08-a769-4066-a7d6-cc4049c77c72" providerId="ADAL" clId="{1D881E1C-B446-4480-AD34-7262DE9B4347}" dt="2019-10-01T22:18:41.253" v="24" actId="1076"/>
        <pc:sldMkLst>
          <pc:docMk/>
          <pc:sldMk cId="1601884682" sldId="850"/>
        </pc:sldMkLst>
        <pc:spChg chg="mod">
          <ac:chgData name="Jessica Dealy" userId="69f00f08-a769-4066-a7d6-cc4049c77c72" providerId="ADAL" clId="{1D881E1C-B446-4480-AD34-7262DE9B4347}" dt="2019-10-01T22:18:30.149" v="21" actId="20577"/>
          <ac:spMkLst>
            <pc:docMk/>
            <pc:sldMk cId="1601884682" sldId="850"/>
            <ac:spMk id="15" creationId="{21F9659A-D64C-45A7-A932-A5BB0D31087E}"/>
          </ac:spMkLst>
        </pc:spChg>
        <pc:grpChg chg="del">
          <ac:chgData name="Jessica Dealy" userId="69f00f08-a769-4066-a7d6-cc4049c77c72" providerId="ADAL" clId="{1D881E1C-B446-4480-AD34-7262DE9B4347}" dt="2019-10-01T22:18:36.688" v="23" actId="478"/>
          <ac:grpSpMkLst>
            <pc:docMk/>
            <pc:sldMk cId="1601884682" sldId="850"/>
            <ac:grpSpMk id="11" creationId="{0E1D764E-582A-4FE9-8DC9-1AF932D73707}"/>
          </ac:grpSpMkLst>
        </pc:grpChg>
        <pc:grpChg chg="del">
          <ac:chgData name="Jessica Dealy" userId="69f00f08-a769-4066-a7d6-cc4049c77c72" providerId="ADAL" clId="{1D881E1C-B446-4480-AD34-7262DE9B4347}" dt="2019-10-01T22:18:33.768" v="22" actId="478"/>
          <ac:grpSpMkLst>
            <pc:docMk/>
            <pc:sldMk cId="1601884682" sldId="850"/>
            <ac:grpSpMk id="14" creationId="{F01DBFBD-48ED-4296-A728-62CFCA3CD774}"/>
          </ac:grpSpMkLst>
        </pc:grpChg>
        <pc:grpChg chg="mod">
          <ac:chgData name="Jessica Dealy" userId="69f00f08-a769-4066-a7d6-cc4049c77c72" providerId="ADAL" clId="{1D881E1C-B446-4480-AD34-7262DE9B4347}" dt="2019-10-01T22:18:41.253" v="24" actId="1076"/>
          <ac:grpSpMkLst>
            <pc:docMk/>
            <pc:sldMk cId="1601884682" sldId="850"/>
            <ac:grpSpMk id="18" creationId="{DD7A9916-B88C-448C-A7B6-92D62A8E56D3}"/>
          </ac:grpSpMkLst>
        </pc:grpChg>
      </pc:sldChg>
      <pc:sldChg chg="modSp">
        <pc:chgData name="Jessica Dealy" userId="69f00f08-a769-4066-a7d6-cc4049c77c72" providerId="ADAL" clId="{1D881E1C-B446-4480-AD34-7262DE9B4347}" dt="2019-10-01T22:17:45.244" v="11" actId="20577"/>
        <pc:sldMkLst>
          <pc:docMk/>
          <pc:sldMk cId="3425625322" sldId="857"/>
        </pc:sldMkLst>
        <pc:spChg chg="mod">
          <ac:chgData name="Jessica Dealy" userId="69f00f08-a769-4066-a7d6-cc4049c77c72" providerId="ADAL" clId="{1D881E1C-B446-4480-AD34-7262DE9B4347}" dt="2019-10-01T22:17:45.244" v="11" actId="20577"/>
          <ac:spMkLst>
            <pc:docMk/>
            <pc:sldMk cId="3425625322" sldId="857"/>
            <ac:spMk id="2" creationId="{9218808B-9086-4DF0-ABF7-977D0BC68E3B}"/>
          </ac:spMkLst>
        </pc:spChg>
        <pc:spChg chg="mod">
          <ac:chgData name="Jessica Dealy" userId="69f00f08-a769-4066-a7d6-cc4049c77c72" providerId="ADAL" clId="{1D881E1C-B446-4480-AD34-7262DE9B4347}" dt="2019-10-01T22:16:36.648" v="1" actId="20577"/>
          <ac:spMkLst>
            <pc:docMk/>
            <pc:sldMk cId="3425625322" sldId="857"/>
            <ac:spMk id="3" creationId="{A4448977-5196-4BB2-BE0C-A0AAFF59BD6F}"/>
          </ac:spMkLst>
        </pc:spChg>
      </pc:sldChg>
      <pc:sldChg chg="del">
        <pc:chgData name="Jessica Dealy" userId="69f00f08-a769-4066-a7d6-cc4049c77c72" providerId="ADAL" clId="{1D881E1C-B446-4480-AD34-7262DE9B4347}" dt="2019-10-01T22:17:50.634" v="13" actId="2696"/>
        <pc:sldMkLst>
          <pc:docMk/>
          <pc:sldMk cId="4128505740" sldId="1900"/>
        </pc:sldMkLst>
      </pc:sldChg>
      <pc:sldChg chg="del">
        <pc:chgData name="Jessica Dealy" userId="69f00f08-a769-4066-a7d6-cc4049c77c72" providerId="ADAL" clId="{1D881E1C-B446-4480-AD34-7262DE9B4347}" dt="2019-10-01T22:18:23.400" v="20" actId="2696"/>
        <pc:sldMkLst>
          <pc:docMk/>
          <pc:sldMk cId="2455488159" sldId="1910"/>
        </pc:sldMkLst>
      </pc:sldChg>
      <pc:sldChg chg="del">
        <pc:chgData name="Jessica Dealy" userId="69f00f08-a769-4066-a7d6-cc4049c77c72" providerId="ADAL" clId="{1D881E1C-B446-4480-AD34-7262DE9B4347}" dt="2019-10-01T22:17:56.966" v="14" actId="2696"/>
        <pc:sldMkLst>
          <pc:docMk/>
          <pc:sldMk cId="4252251356" sldId="1913"/>
        </pc:sldMkLst>
      </pc:sldChg>
      <pc:sldChg chg="del">
        <pc:chgData name="Jessica Dealy" userId="69f00f08-a769-4066-a7d6-cc4049c77c72" providerId="ADAL" clId="{1D881E1C-B446-4480-AD34-7262DE9B4347}" dt="2019-10-01T22:18:14.766" v="16" actId="2696"/>
        <pc:sldMkLst>
          <pc:docMk/>
          <pc:sldMk cId="1672670496" sldId="1917"/>
        </pc:sldMkLst>
      </pc:sldChg>
      <pc:sldChg chg="del">
        <pc:chgData name="Jessica Dealy" userId="69f00f08-a769-4066-a7d6-cc4049c77c72" providerId="ADAL" clId="{1D881E1C-B446-4480-AD34-7262DE9B4347}" dt="2019-10-01T22:19:28.950" v="26" actId="2696"/>
        <pc:sldMkLst>
          <pc:docMk/>
          <pc:sldMk cId="1527416573" sldId="1920"/>
        </pc:sldMkLst>
      </pc:sldChg>
      <pc:sldChg chg="del">
        <pc:chgData name="Jessica Dealy" userId="69f00f08-a769-4066-a7d6-cc4049c77c72" providerId="ADAL" clId="{1D881E1C-B446-4480-AD34-7262DE9B4347}" dt="2019-10-01T22:18:13.429" v="15" actId="2696"/>
        <pc:sldMkLst>
          <pc:docMk/>
          <pc:sldMk cId="3785230893" sldId="1921"/>
        </pc:sldMkLst>
      </pc:sldChg>
      <pc:sldChg chg="ord">
        <pc:chgData name="Jessica Dealy" userId="69f00f08-a769-4066-a7d6-cc4049c77c72" providerId="ADAL" clId="{1D881E1C-B446-4480-AD34-7262DE9B4347}" dt="2019-10-01T22:19:02.175" v="25"/>
        <pc:sldMkLst>
          <pc:docMk/>
          <pc:sldMk cId="1384256820" sldId="1922"/>
        </pc:sldMkLst>
      </pc:sldChg>
      <pc:sldChg chg="del">
        <pc:chgData name="Jessica Dealy" userId="69f00f08-a769-4066-a7d6-cc4049c77c72" providerId="ADAL" clId="{1D881E1C-B446-4480-AD34-7262DE9B4347}" dt="2019-10-01T22:18:20.071" v="17" actId="2696"/>
        <pc:sldMkLst>
          <pc:docMk/>
          <pc:sldMk cId="578109805" sldId="1926"/>
        </pc:sldMkLst>
      </pc:sldChg>
      <pc:sldChg chg="del">
        <pc:chgData name="Jessica Dealy" userId="69f00f08-a769-4066-a7d6-cc4049c77c72" providerId="ADAL" clId="{1D881E1C-B446-4480-AD34-7262DE9B4347}" dt="2019-10-01T22:18:21.464" v="19" actId="2696"/>
        <pc:sldMkLst>
          <pc:docMk/>
          <pc:sldMk cId="3043478576" sldId="1928"/>
        </pc:sldMkLst>
      </pc:sldChg>
      <pc:sldChg chg="del">
        <pc:chgData name="Jessica Dealy" userId="69f00f08-a769-4066-a7d6-cc4049c77c72" providerId="ADAL" clId="{1D881E1C-B446-4480-AD34-7262DE9B4347}" dt="2019-10-01T22:18:20.901" v="18" actId="2696"/>
        <pc:sldMkLst>
          <pc:docMk/>
          <pc:sldMk cId="3144584751" sldId="1929"/>
        </pc:sldMkLst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="" xmlns:a16="http://schemas.microsoft.com/office/drawing/2014/main" id="{E9F65A3F-6F64-4BE8-B632-FB3549CDFEE2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307C4228-59C9-4C9A-B7DA-E892E2879A86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A3AA4E1-2F7C-4CB8-BA2F-44850D3171E1}" type="datetimeFigureOut">
              <a:rPr lang="en-US" smtClean="0"/>
              <a:pPr/>
              <a:t>11/4/2019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AC6C2184-6D4B-44C7-B95C-18D5EBF586E2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8D16804D-D900-4177-B40B-A181689B83B0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AAE7DAA-6DC7-434D-AF41-907ED906C56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068503270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12D989E-86B7-4A9A-B4D7-FBC9FAE82B84}" type="datetimeFigureOut">
              <a:rPr lang="en-US" smtClean="0"/>
              <a:pPr/>
              <a:t>11/4/2019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A1AB469-5720-4FE8-ADC2-1D4728CBEBA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712798330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46336892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44544971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64146833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8394823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A6974E25-D8C7-49B8-81DD-735E62FFB68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519" y="5603633"/>
            <a:ext cx="2680220" cy="491154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="" xmlns:a16="http://schemas.microsoft.com/office/drawing/2014/main" id="{F9DAAD90-2B31-4092-A06E-A9DCA8909DBA}"/>
              </a:ext>
            </a:extLst>
          </p:cNvPr>
          <p:cNvSpPr>
            <a:spLocks noChangeAspect="1"/>
          </p:cNvSpPr>
          <p:nvPr userDrawn="1"/>
        </p:nvSpPr>
        <p:spPr>
          <a:xfrm>
            <a:off x="2543175" y="1528816"/>
            <a:ext cx="9648826" cy="3765849"/>
          </a:xfrm>
          <a:prstGeom prst="rect">
            <a:avLst/>
          </a:prstGeom>
          <a:solidFill>
            <a:schemeClr val="accent4"/>
          </a:solidFill>
          <a:ln w="6350" cap="flat" cmpd="sng" algn="ctr">
            <a:noFill/>
            <a:prstDash val="solid"/>
            <a:miter lim="800000"/>
          </a:ln>
          <a:effectLst/>
        </p:spPr>
        <p:txBody>
          <a:bodyPr lIns="182880" rIns="182880" rtlCol="0" anchor="ctr"/>
          <a:lstStyle/>
          <a:p>
            <a:pPr algn="ctr">
              <a:defRPr/>
            </a:pPr>
            <a:endParaRPr lang="en-US" sz="2400" kern="0">
              <a:solidFill>
                <a:srgbClr val="FFFFFF"/>
              </a:solidFill>
              <a:latin typeface="Segoe UI Semilight"/>
            </a:endParaRPr>
          </a:p>
        </p:txBody>
      </p:sp>
      <p:sp>
        <p:nvSpPr>
          <p:cNvPr id="9" name="Google Shape;11;p2">
            <a:extLst>
              <a:ext uri="{FF2B5EF4-FFF2-40B4-BE49-F238E27FC236}">
                <a16:creationId xmlns="" xmlns:a16="http://schemas.microsoft.com/office/drawing/2014/main" id="{0F0B3EC4-3BC7-46E0-BB8A-DB7464A5E189}"/>
              </a:ext>
            </a:extLst>
          </p:cNvPr>
          <p:cNvSpPr/>
          <p:nvPr userDrawn="1"/>
        </p:nvSpPr>
        <p:spPr>
          <a:xfrm>
            <a:off x="0" y="5294665"/>
            <a:ext cx="12192000" cy="91440"/>
          </a:xfrm>
          <a:prstGeom prst="rect">
            <a:avLst/>
          </a:prstGeom>
          <a:solidFill>
            <a:srgbClr val="FFD500"/>
          </a:solidFill>
          <a:ln>
            <a:noFill/>
          </a:ln>
          <a:effectLst>
            <a:outerShdw blurRad="214313" dist="47625" dir="540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  <a:defRPr/>
            </a:pP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3" name="Google Shape;11;p2">
            <a:extLst>
              <a:ext uri="{FF2B5EF4-FFF2-40B4-BE49-F238E27FC236}">
                <a16:creationId xmlns="" xmlns:a16="http://schemas.microsoft.com/office/drawing/2014/main" id="{0240D3D6-0690-4965-AD5E-51AD75E360A8}"/>
              </a:ext>
            </a:extLst>
          </p:cNvPr>
          <p:cNvSpPr/>
          <p:nvPr userDrawn="1"/>
        </p:nvSpPr>
        <p:spPr>
          <a:xfrm>
            <a:off x="8134350" y="1244449"/>
            <a:ext cx="4057650" cy="522075"/>
          </a:xfrm>
          <a:prstGeom prst="rect">
            <a:avLst/>
          </a:prstGeom>
          <a:solidFill>
            <a:srgbClr val="001A70"/>
          </a:solidFill>
          <a:ln>
            <a:noFill/>
          </a:ln>
          <a:effectLst>
            <a:outerShdw blurRad="214313" dist="47625" dir="540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362B608E-779E-4FBB-9AF0-7F76ABA6691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948113" y="2290763"/>
            <a:ext cx="7904162" cy="23653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="0">
                <a:solidFill>
                  <a:schemeClr val="bg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1pPr>
            <a:lvl5pPr>
              <a:defRPr/>
            </a:lvl5pPr>
          </a:lstStyle>
          <a:p>
            <a:pPr lvl="0"/>
            <a:r>
              <a:rPr lang="en-US"/>
              <a:t>Click to add title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="" xmlns:a16="http://schemas.microsoft.com/office/drawing/2014/main" id="{3401C4B4-97DA-4D36-BE47-462606D6E53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348663" y="1333500"/>
            <a:ext cx="3282950" cy="2857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add date</a:t>
            </a:r>
          </a:p>
        </p:txBody>
      </p:sp>
    </p:spTree>
    <p:extLst>
      <p:ext uri="{BB962C8B-B14F-4D97-AF65-F5344CB8AC3E}">
        <p14:creationId xmlns="" xmlns:p14="http://schemas.microsoft.com/office/powerpoint/2010/main" val="2317225697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ontent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67DFAAA4-7B6D-422C-94A6-7DF446389F3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231" y="6360692"/>
            <a:ext cx="1581904" cy="28988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-10654" y="343361"/>
            <a:ext cx="11731752" cy="914400"/>
          </a:xfrm>
        </p:spPr>
        <p:txBody>
          <a:bodyPr anchor="ctr">
            <a:noAutofit/>
          </a:bodyPr>
          <a:lstStyle>
            <a:lvl1pPr marL="228600" indent="0">
              <a:defRPr sz="4000">
                <a:solidFill>
                  <a:srgbClr val="383939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1pPr>
          </a:lstStyle>
          <a:p>
            <a:r>
              <a:rPr lang="en-US"/>
              <a:t>Click to add title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446546" y="1299983"/>
            <a:ext cx="11274552" cy="4601817"/>
          </a:xfrm>
        </p:spPr>
        <p:txBody>
          <a:bodyPr/>
          <a:lstStyle>
            <a:lvl1pPr marL="457200" indent="-457200">
              <a:buClr>
                <a:schemeClr val="accent4"/>
              </a:buClr>
              <a:buFont typeface="Arial" panose="020B0604020202020204" pitchFamily="34" charset="0"/>
              <a:buChar char="•"/>
              <a:defRPr b="0"/>
            </a:lvl1pPr>
            <a:lvl2pPr marL="800100" indent="-342900">
              <a:buClr>
                <a:schemeClr val="accent1"/>
              </a:buClr>
              <a:buFont typeface="Arial" panose="020B0604020202020204" pitchFamily="34" charset="0"/>
              <a:buChar char="•"/>
              <a:defRPr b="0"/>
            </a:lvl2pPr>
            <a:lvl3pPr marL="1257300" indent="-342900">
              <a:buClr>
                <a:schemeClr val="tx2"/>
              </a:buClr>
              <a:buFont typeface="Arial" panose="020B0604020202020204" pitchFamily="34" charset="0"/>
              <a:buChar char="•"/>
              <a:defRPr b="0"/>
            </a:lvl3pPr>
            <a:lvl4pPr marL="1600200" indent="-228600">
              <a:buClr>
                <a:schemeClr val="accent4"/>
              </a:buClr>
              <a:buFont typeface="Segoe UI" panose="020B0502040204020203" pitchFamily="34" charset="0"/>
              <a:buChar char="-"/>
              <a:defRPr b="0"/>
            </a:lvl4pPr>
            <a:lvl5pPr marL="2057400" indent="-228600">
              <a:buClr>
                <a:schemeClr val="accent1"/>
              </a:buClr>
              <a:buFont typeface="Segoe UI" panose="020B0502040204020203" pitchFamily="34" charset="0"/>
              <a:buChar char="-"/>
              <a:defRPr sz="1600" b="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  <a:p>
            <a:pPr lvl="0"/>
            <a:endParaRPr lang="en-US"/>
          </a:p>
        </p:txBody>
      </p:sp>
      <p:sp>
        <p:nvSpPr>
          <p:cNvPr id="10" name="Footer Placeholder 4">
            <a:extLst>
              <a:ext uri="{FF2B5EF4-FFF2-40B4-BE49-F238E27FC236}">
                <a16:creationId xmlns="" xmlns:a16="http://schemas.microsoft.com/office/drawing/2014/main" id="{39BD5570-FB1A-445D-B1B7-337DE10556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920905" y="6503705"/>
            <a:ext cx="3697953" cy="274320"/>
          </a:xfrm>
          <a:prstGeom prst="rect">
            <a:avLst/>
          </a:prstGeom>
        </p:spPr>
        <p:txBody>
          <a:bodyPr anchor="b"/>
          <a:lstStyle>
            <a:lvl1pPr algn="r">
              <a:defRPr sz="1050">
                <a:solidFill>
                  <a:schemeClr val="tx2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US"/>
              <a:t>CONFIDENTIAL | Atlantic Shores</a:t>
            </a:r>
          </a:p>
        </p:txBody>
      </p:sp>
      <p:sp>
        <p:nvSpPr>
          <p:cNvPr id="12" name="Slide Number Placeholder 5">
            <a:extLst>
              <a:ext uri="{FF2B5EF4-FFF2-40B4-BE49-F238E27FC236}">
                <a16:creationId xmlns="" xmlns:a16="http://schemas.microsoft.com/office/drawing/2014/main" id="{4DA973D6-D1F0-4426-8B54-7EC521831B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29876" y="6503705"/>
            <a:ext cx="504962" cy="274320"/>
          </a:xfrm>
          <a:prstGeom prst="rect">
            <a:avLst/>
          </a:prstGeom>
        </p:spPr>
        <p:txBody>
          <a:bodyPr anchor="b"/>
          <a:lstStyle>
            <a:lvl1pPr algn="ctr">
              <a:defRPr sz="1050">
                <a:solidFill>
                  <a:schemeClr val="tx2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0562A4E8-7915-48E8-B56D-92C7B455164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543498744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and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68A04171-6587-44B4-BF7A-913823374A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920905" y="6503705"/>
            <a:ext cx="3697953" cy="274320"/>
          </a:xfrm>
          <a:prstGeom prst="rect">
            <a:avLst/>
          </a:prstGeom>
        </p:spPr>
        <p:txBody>
          <a:bodyPr anchor="b"/>
          <a:lstStyle>
            <a:lvl1pPr algn="r">
              <a:defRPr sz="1050">
                <a:solidFill>
                  <a:schemeClr val="tx2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US"/>
              <a:t>CONFIDENTIAL | Atlantic Shores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4783EB06-192E-4FA4-BF2C-DC00C31336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29876" y="6503705"/>
            <a:ext cx="504962" cy="274320"/>
          </a:xfrm>
          <a:prstGeom prst="rect">
            <a:avLst/>
          </a:prstGeom>
        </p:spPr>
        <p:txBody>
          <a:bodyPr anchor="b"/>
          <a:lstStyle>
            <a:lvl1pPr algn="ctr">
              <a:defRPr sz="1050">
                <a:solidFill>
                  <a:schemeClr val="tx2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0562A4E8-7915-48E8-B56D-92C7B4551644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A79CBE99-D896-4822-B016-D0C1CDD88FD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231" y="6360692"/>
            <a:ext cx="1581904" cy="289886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177984262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w/p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A windmill next to a body of water&#10;&#10;Description generated with very high confidence">
            <a:extLst>
              <a:ext uri="{FF2B5EF4-FFF2-40B4-BE49-F238E27FC236}">
                <a16:creationId xmlns="" xmlns:a16="http://schemas.microsoft.com/office/drawing/2014/main" id="{8FBCC667-7077-4C84-888B-D4A84150A63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 l="26231" t="2102" r="36426" b="2102"/>
          <a:stretch/>
        </p:blipFill>
        <p:spPr>
          <a:xfrm>
            <a:off x="1" y="0"/>
            <a:ext cx="1782050" cy="6858000"/>
          </a:xfrm>
          <a:prstGeom prst="rect">
            <a:avLst/>
          </a:prstGeom>
        </p:spPr>
      </p:pic>
      <p:sp>
        <p:nvSpPr>
          <p:cNvPr id="13" name="Google Shape;38;p6">
            <a:extLst>
              <a:ext uri="{FF2B5EF4-FFF2-40B4-BE49-F238E27FC236}">
                <a16:creationId xmlns="" xmlns:a16="http://schemas.microsoft.com/office/drawing/2014/main" id="{4F142436-E6CD-4D2F-86FD-BC13C459190F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2076449" y="1208050"/>
            <a:ext cx="9140895" cy="492076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374650" lvl="0" indent="-285750" rtl="0">
              <a:spcBef>
                <a:spcPts val="600"/>
              </a:spcBef>
              <a:spcAft>
                <a:spcPts val="0"/>
              </a:spcAft>
              <a:buClr>
                <a:schemeClr val="accent4"/>
              </a:buClr>
              <a:buSzPts val="2200"/>
              <a:buFont typeface="Arial" panose="020B0604020202020204" pitchFamily="34" charset="0"/>
              <a:buChar char="•"/>
              <a:defRPr sz="1600">
                <a:solidFill>
                  <a:schemeClr val="tx2">
                    <a:lumMod val="50000"/>
                  </a:schemeClr>
                </a:solidFill>
                <a:latin typeface="+mn-lt"/>
              </a:defRPr>
            </a:lvl1pPr>
            <a:lvl2pPr marL="546100" lvl="1" indent="0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2pPr>
            <a:lvl3pPr marL="1371600" lvl="2" indent="-368300" rtl="0">
              <a:spcBef>
                <a:spcPts val="0"/>
              </a:spcBef>
              <a:spcAft>
                <a:spcPts val="0"/>
              </a:spcAft>
              <a:buSzPts val="2200"/>
              <a:buChar char="▫"/>
              <a:defRPr sz="2200"/>
            </a:lvl3pPr>
            <a:lvl4pPr marL="1828800" lvl="3" indent="-368300" rtl="0">
              <a:spcBef>
                <a:spcPts val="0"/>
              </a:spcBef>
              <a:spcAft>
                <a:spcPts val="0"/>
              </a:spcAft>
              <a:buSzPts val="2200"/>
              <a:buChar char="▫"/>
              <a:defRPr sz="2200"/>
            </a:lvl4pPr>
            <a:lvl5pPr marL="2286000" lvl="4" indent="-368300" rtl="0">
              <a:spcBef>
                <a:spcPts val="0"/>
              </a:spcBef>
              <a:spcAft>
                <a:spcPts val="0"/>
              </a:spcAft>
              <a:buSzPts val="2200"/>
              <a:buChar char="○"/>
              <a:defRPr sz="2200"/>
            </a:lvl5pPr>
            <a:lvl6pPr marL="2743200" lvl="5" indent="-368300" rtl="0">
              <a:spcBef>
                <a:spcPts val="0"/>
              </a:spcBef>
              <a:spcAft>
                <a:spcPts val="0"/>
              </a:spcAft>
              <a:buSzPts val="2200"/>
              <a:buChar char="■"/>
              <a:defRPr sz="2200"/>
            </a:lvl6pPr>
            <a:lvl7pPr marL="3200400" lvl="6" indent="-368300" rtl="0">
              <a:spcBef>
                <a:spcPts val="0"/>
              </a:spcBef>
              <a:spcAft>
                <a:spcPts val="0"/>
              </a:spcAft>
              <a:buSzPts val="2200"/>
              <a:buChar char="●"/>
              <a:defRPr sz="2200"/>
            </a:lvl7pPr>
            <a:lvl8pPr marL="3657600" lvl="7" indent="-368300" rtl="0">
              <a:spcBef>
                <a:spcPts val="0"/>
              </a:spcBef>
              <a:spcAft>
                <a:spcPts val="0"/>
              </a:spcAft>
              <a:buSzPts val="2200"/>
              <a:buChar char="○"/>
              <a:defRPr sz="2200"/>
            </a:lvl8pPr>
            <a:lvl9pPr marL="4114800" lvl="8" indent="-368300" rtl="0">
              <a:spcBef>
                <a:spcPts val="0"/>
              </a:spcBef>
              <a:spcAft>
                <a:spcPts val="0"/>
              </a:spcAft>
              <a:buSzPts val="2200"/>
              <a:buChar char="■"/>
              <a:defRPr sz="2200"/>
            </a:lvl9pPr>
          </a:lstStyle>
          <a:p>
            <a:pPr lvl="0"/>
            <a:endParaRPr lang="en-US"/>
          </a:p>
        </p:txBody>
      </p:sp>
      <p:grpSp>
        <p:nvGrpSpPr>
          <p:cNvPr id="3" name="Group 2">
            <a:extLst>
              <a:ext uri="{FF2B5EF4-FFF2-40B4-BE49-F238E27FC236}">
                <a16:creationId xmlns="" xmlns:a16="http://schemas.microsoft.com/office/drawing/2014/main" id="{D0409BEC-443F-44A1-B891-80E4484628A8}"/>
              </a:ext>
            </a:extLst>
          </p:cNvPr>
          <p:cNvGrpSpPr/>
          <p:nvPr userDrawn="1"/>
        </p:nvGrpSpPr>
        <p:grpSpPr>
          <a:xfrm>
            <a:off x="1407886" y="0"/>
            <a:ext cx="10784114" cy="919467"/>
            <a:chOff x="1407886" y="0"/>
            <a:chExt cx="10784114" cy="919467"/>
          </a:xfrm>
        </p:grpSpPr>
        <p:sp>
          <p:nvSpPr>
            <p:cNvPr id="17" name="Rectangle 16">
              <a:extLst>
                <a:ext uri="{FF2B5EF4-FFF2-40B4-BE49-F238E27FC236}">
                  <a16:creationId xmlns="" xmlns:a16="http://schemas.microsoft.com/office/drawing/2014/main" id="{882D1E44-3F38-47CD-BB18-6EF6847F2037}"/>
                </a:ext>
              </a:extLst>
            </p:cNvPr>
            <p:cNvSpPr/>
            <p:nvPr userDrawn="1"/>
          </p:nvSpPr>
          <p:spPr>
            <a:xfrm>
              <a:off x="1407886" y="0"/>
              <a:ext cx="10784114" cy="9144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 21">
              <a:extLst>
                <a:ext uri="{FF2B5EF4-FFF2-40B4-BE49-F238E27FC236}">
                  <a16:creationId xmlns="" xmlns:a16="http://schemas.microsoft.com/office/drawing/2014/main" id="{B5B82110-A8F4-4915-B617-ED16DD0247AD}"/>
                </a:ext>
              </a:extLst>
            </p:cNvPr>
            <p:cNvSpPr/>
            <p:nvPr userDrawn="1"/>
          </p:nvSpPr>
          <p:spPr>
            <a:xfrm>
              <a:off x="1407886" y="836379"/>
              <a:ext cx="10784114" cy="8308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4" name="Title 1">
            <a:extLst>
              <a:ext uri="{FF2B5EF4-FFF2-40B4-BE49-F238E27FC236}">
                <a16:creationId xmlns="" xmlns:a16="http://schemas.microsoft.com/office/drawing/2014/main" id="{78FFFAB3-D85C-4C9A-9D41-BE5CFAA222CC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1596956" y="-1379"/>
            <a:ext cx="9187158" cy="825733"/>
          </a:xfrm>
          <a:prstGeom prst="rect">
            <a:avLst/>
          </a:prstGeom>
        </p:spPr>
        <p:txBody>
          <a:bodyPr anchor="ctr"/>
          <a:lstStyle>
            <a:lvl1pPr>
              <a:defRPr sz="2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5" name="Footer Placeholder 4">
            <a:extLst>
              <a:ext uri="{FF2B5EF4-FFF2-40B4-BE49-F238E27FC236}">
                <a16:creationId xmlns="" xmlns:a16="http://schemas.microsoft.com/office/drawing/2014/main" id="{E9F35AF8-5DB5-4997-AAFB-D204C02503C1}"/>
              </a:ext>
            </a:extLst>
          </p:cNvPr>
          <p:cNvSpPr>
            <a:spLocks noGrp="1"/>
          </p:cNvSpPr>
          <p:nvPr userDrawn="1">
            <p:ph type="ftr" sz="quarter" idx="11"/>
          </p:nvPr>
        </p:nvSpPr>
        <p:spPr>
          <a:xfrm>
            <a:off x="7920905" y="6503705"/>
            <a:ext cx="3697953" cy="274320"/>
          </a:xfrm>
          <a:prstGeom prst="rect">
            <a:avLst/>
          </a:prstGeom>
        </p:spPr>
        <p:txBody>
          <a:bodyPr anchor="b"/>
          <a:lstStyle>
            <a:lvl1pPr algn="r">
              <a:defRPr sz="1050">
                <a:solidFill>
                  <a:schemeClr val="tx2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US"/>
              <a:t>CONFIDENTIAL | Atlantic Shores</a:t>
            </a:r>
          </a:p>
        </p:txBody>
      </p:sp>
      <p:sp>
        <p:nvSpPr>
          <p:cNvPr id="26" name="Slide Number Placeholder 5">
            <a:extLst>
              <a:ext uri="{FF2B5EF4-FFF2-40B4-BE49-F238E27FC236}">
                <a16:creationId xmlns="" xmlns:a16="http://schemas.microsoft.com/office/drawing/2014/main" id="{DC2D8515-F2CD-43EE-8ECF-3E32A0B794C2}"/>
              </a:ext>
            </a:extLst>
          </p:cNvPr>
          <p:cNvSpPr>
            <a:spLocks noGrp="1"/>
          </p:cNvSpPr>
          <p:nvPr userDrawn="1">
            <p:ph type="sldNum" sz="quarter" idx="12"/>
          </p:nvPr>
        </p:nvSpPr>
        <p:spPr>
          <a:xfrm>
            <a:off x="11629876" y="6503705"/>
            <a:ext cx="504962" cy="274320"/>
          </a:xfrm>
          <a:prstGeom prst="rect">
            <a:avLst/>
          </a:prstGeom>
        </p:spPr>
        <p:txBody>
          <a:bodyPr anchor="b"/>
          <a:lstStyle>
            <a:lvl1pPr algn="ctr">
              <a:defRPr sz="1050">
                <a:solidFill>
                  <a:schemeClr val="tx2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0562A4E8-7915-48E8-B56D-92C7B4551644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="" xmlns:a16="http://schemas.microsoft.com/office/drawing/2014/main" id="{69D45B40-4F0C-4002-BA4D-EC5D231E5CF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2718" y="6445098"/>
            <a:ext cx="1581904" cy="289886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816260691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p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>
            <a:extLst>
              <a:ext uri="{FF2B5EF4-FFF2-40B4-BE49-F238E27FC236}">
                <a16:creationId xmlns="" xmlns:a16="http://schemas.microsoft.com/office/drawing/2014/main" id="{F1594730-8CD6-4A48-BAC6-177870CF791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2718" y="6445098"/>
            <a:ext cx="1581904" cy="289886"/>
          </a:xfrm>
          <a:prstGeom prst="rect">
            <a:avLst/>
          </a:prstGeom>
        </p:spPr>
      </p:pic>
      <p:pic>
        <p:nvPicPr>
          <p:cNvPr id="19" name="Picture 18" descr="A windmill next to a body of water&#10;&#10;Description generated with very high confidence">
            <a:extLst>
              <a:ext uri="{FF2B5EF4-FFF2-40B4-BE49-F238E27FC236}">
                <a16:creationId xmlns="" xmlns:a16="http://schemas.microsoft.com/office/drawing/2014/main" id="{ECA2E489-C362-4647-86DC-E037C1B637F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 l="26231" t="2102" r="36426" b="2102"/>
          <a:stretch/>
        </p:blipFill>
        <p:spPr>
          <a:xfrm>
            <a:off x="1" y="0"/>
            <a:ext cx="1782050" cy="6858000"/>
          </a:xfrm>
          <a:prstGeom prst="rect">
            <a:avLst/>
          </a:prstGeom>
        </p:spPr>
      </p:pic>
      <p:sp>
        <p:nvSpPr>
          <p:cNvPr id="12" name="Google Shape;38;p6">
            <a:extLst>
              <a:ext uri="{FF2B5EF4-FFF2-40B4-BE49-F238E27FC236}">
                <a16:creationId xmlns="" xmlns:a16="http://schemas.microsoft.com/office/drawing/2014/main" id="{3144CFA2-19C0-4529-9DA8-DD913C670C6F}"/>
              </a:ext>
            </a:extLst>
          </p:cNvPr>
          <p:cNvSpPr txBox="1">
            <a:spLocks noGrp="1"/>
          </p:cNvSpPr>
          <p:nvPr userDrawn="1">
            <p:ph type="body" idx="1"/>
          </p:nvPr>
        </p:nvSpPr>
        <p:spPr>
          <a:xfrm>
            <a:off x="2030186" y="1208050"/>
            <a:ext cx="4685076" cy="4807336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68300" rtl="0">
              <a:spcBef>
                <a:spcPts val="600"/>
              </a:spcBef>
              <a:spcAft>
                <a:spcPts val="0"/>
              </a:spcAft>
              <a:buClr>
                <a:schemeClr val="accent4"/>
              </a:buClr>
              <a:buSzPts val="2200"/>
              <a:buFont typeface="Arial" panose="020B0604020202020204" pitchFamily="34" charset="0"/>
              <a:buChar char="•"/>
              <a:defRPr sz="1400">
                <a:solidFill>
                  <a:schemeClr val="tx2">
                    <a:lumMod val="50000"/>
                  </a:schemeClr>
                </a:solidFill>
                <a:latin typeface="+mn-lt"/>
              </a:defRPr>
            </a:lvl1pPr>
            <a:lvl2pPr marL="914400" lvl="1" indent="-368300" rtl="0">
              <a:spcBef>
                <a:spcPts val="0"/>
              </a:spcBef>
              <a:spcAft>
                <a:spcPts val="0"/>
              </a:spcAft>
              <a:buSzPts val="2200"/>
              <a:buChar char="▫"/>
              <a:defRPr sz="2200"/>
            </a:lvl2pPr>
            <a:lvl3pPr marL="1371600" lvl="2" indent="-368300" rtl="0">
              <a:spcBef>
                <a:spcPts val="0"/>
              </a:spcBef>
              <a:spcAft>
                <a:spcPts val="0"/>
              </a:spcAft>
              <a:buSzPts val="2200"/>
              <a:buChar char="▫"/>
              <a:defRPr sz="2200"/>
            </a:lvl3pPr>
            <a:lvl4pPr marL="1828800" lvl="3" indent="-368300" rtl="0">
              <a:spcBef>
                <a:spcPts val="0"/>
              </a:spcBef>
              <a:spcAft>
                <a:spcPts val="0"/>
              </a:spcAft>
              <a:buSzPts val="2200"/>
              <a:buChar char="▫"/>
              <a:defRPr sz="2200"/>
            </a:lvl4pPr>
            <a:lvl5pPr marL="2286000" lvl="4" indent="-368300" rtl="0">
              <a:spcBef>
                <a:spcPts val="0"/>
              </a:spcBef>
              <a:spcAft>
                <a:spcPts val="0"/>
              </a:spcAft>
              <a:buSzPts val="2200"/>
              <a:buChar char="○"/>
              <a:defRPr sz="2200"/>
            </a:lvl5pPr>
            <a:lvl6pPr marL="2743200" lvl="5" indent="-368300" rtl="0">
              <a:spcBef>
                <a:spcPts val="0"/>
              </a:spcBef>
              <a:spcAft>
                <a:spcPts val="0"/>
              </a:spcAft>
              <a:buSzPts val="2200"/>
              <a:buChar char="■"/>
              <a:defRPr sz="2200"/>
            </a:lvl6pPr>
            <a:lvl7pPr marL="3200400" lvl="6" indent="-368300" rtl="0">
              <a:spcBef>
                <a:spcPts val="0"/>
              </a:spcBef>
              <a:spcAft>
                <a:spcPts val="0"/>
              </a:spcAft>
              <a:buSzPts val="2200"/>
              <a:buChar char="●"/>
              <a:defRPr sz="2200"/>
            </a:lvl7pPr>
            <a:lvl8pPr marL="3657600" lvl="7" indent="-368300" rtl="0">
              <a:spcBef>
                <a:spcPts val="0"/>
              </a:spcBef>
              <a:spcAft>
                <a:spcPts val="0"/>
              </a:spcAft>
              <a:buSzPts val="2200"/>
              <a:buChar char="○"/>
              <a:defRPr sz="2200"/>
            </a:lvl8pPr>
            <a:lvl9pPr marL="4114800" lvl="8" indent="-368300" rtl="0">
              <a:spcBef>
                <a:spcPts val="0"/>
              </a:spcBef>
              <a:spcAft>
                <a:spcPts val="0"/>
              </a:spcAft>
              <a:buSzPts val="2200"/>
              <a:buChar char="■"/>
              <a:defRPr sz="2200"/>
            </a:lvl9pPr>
          </a:lstStyle>
          <a:p>
            <a:endParaRPr/>
          </a:p>
        </p:txBody>
      </p:sp>
      <p:sp>
        <p:nvSpPr>
          <p:cNvPr id="16" name="Google Shape;38;p6">
            <a:extLst>
              <a:ext uri="{FF2B5EF4-FFF2-40B4-BE49-F238E27FC236}">
                <a16:creationId xmlns="" xmlns:a16="http://schemas.microsoft.com/office/drawing/2014/main" id="{AADDB31E-283A-4F9F-8F4F-159B151440AC}"/>
              </a:ext>
            </a:extLst>
          </p:cNvPr>
          <p:cNvSpPr txBox="1">
            <a:spLocks noGrp="1"/>
          </p:cNvSpPr>
          <p:nvPr userDrawn="1">
            <p:ph type="body" idx="14"/>
          </p:nvPr>
        </p:nvSpPr>
        <p:spPr>
          <a:xfrm>
            <a:off x="6849097" y="1208050"/>
            <a:ext cx="4685076" cy="4807336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68300" rtl="0">
              <a:spcBef>
                <a:spcPts val="600"/>
              </a:spcBef>
              <a:spcAft>
                <a:spcPts val="0"/>
              </a:spcAft>
              <a:buClr>
                <a:schemeClr val="accent4"/>
              </a:buClr>
              <a:buSzPts val="2200"/>
              <a:buFont typeface="Arial" panose="020B0604020202020204" pitchFamily="34" charset="0"/>
              <a:buChar char="•"/>
              <a:defRPr sz="1400">
                <a:solidFill>
                  <a:schemeClr val="tx2">
                    <a:lumMod val="50000"/>
                  </a:schemeClr>
                </a:solidFill>
                <a:latin typeface="+mn-lt"/>
              </a:defRPr>
            </a:lvl1pPr>
            <a:lvl2pPr marL="914400" lvl="1" indent="-368300" rtl="0">
              <a:spcBef>
                <a:spcPts val="0"/>
              </a:spcBef>
              <a:spcAft>
                <a:spcPts val="0"/>
              </a:spcAft>
              <a:buSzPts val="2200"/>
              <a:buChar char="▫"/>
              <a:defRPr sz="2200"/>
            </a:lvl2pPr>
            <a:lvl3pPr marL="1371600" lvl="2" indent="-368300" rtl="0">
              <a:spcBef>
                <a:spcPts val="0"/>
              </a:spcBef>
              <a:spcAft>
                <a:spcPts val="0"/>
              </a:spcAft>
              <a:buSzPts val="2200"/>
              <a:buChar char="▫"/>
              <a:defRPr sz="2200"/>
            </a:lvl3pPr>
            <a:lvl4pPr marL="1828800" lvl="3" indent="-368300" rtl="0">
              <a:spcBef>
                <a:spcPts val="0"/>
              </a:spcBef>
              <a:spcAft>
                <a:spcPts val="0"/>
              </a:spcAft>
              <a:buSzPts val="2200"/>
              <a:buChar char="▫"/>
              <a:defRPr sz="2200"/>
            </a:lvl4pPr>
            <a:lvl5pPr marL="2286000" lvl="4" indent="-368300" rtl="0">
              <a:spcBef>
                <a:spcPts val="0"/>
              </a:spcBef>
              <a:spcAft>
                <a:spcPts val="0"/>
              </a:spcAft>
              <a:buSzPts val="2200"/>
              <a:buChar char="○"/>
              <a:defRPr sz="2200"/>
            </a:lvl5pPr>
            <a:lvl6pPr marL="2743200" lvl="5" indent="-368300" rtl="0">
              <a:spcBef>
                <a:spcPts val="0"/>
              </a:spcBef>
              <a:spcAft>
                <a:spcPts val="0"/>
              </a:spcAft>
              <a:buSzPts val="2200"/>
              <a:buChar char="■"/>
              <a:defRPr sz="2200"/>
            </a:lvl6pPr>
            <a:lvl7pPr marL="3200400" lvl="6" indent="-368300" rtl="0">
              <a:spcBef>
                <a:spcPts val="0"/>
              </a:spcBef>
              <a:spcAft>
                <a:spcPts val="0"/>
              </a:spcAft>
              <a:buSzPts val="2200"/>
              <a:buChar char="●"/>
              <a:defRPr sz="2200"/>
            </a:lvl7pPr>
            <a:lvl8pPr marL="3657600" lvl="7" indent="-368300" rtl="0">
              <a:spcBef>
                <a:spcPts val="0"/>
              </a:spcBef>
              <a:spcAft>
                <a:spcPts val="0"/>
              </a:spcAft>
              <a:buSzPts val="2200"/>
              <a:buChar char="○"/>
              <a:defRPr sz="2200"/>
            </a:lvl8pPr>
            <a:lvl9pPr marL="4114800" lvl="8" indent="-368300" rtl="0">
              <a:spcBef>
                <a:spcPts val="0"/>
              </a:spcBef>
              <a:spcAft>
                <a:spcPts val="0"/>
              </a:spcAft>
              <a:buSzPts val="2200"/>
              <a:buChar char="■"/>
              <a:defRPr sz="2200"/>
            </a:lvl9pPr>
          </a:lstStyle>
          <a:p>
            <a:endParaRPr/>
          </a:p>
        </p:txBody>
      </p:sp>
      <p:sp>
        <p:nvSpPr>
          <p:cNvPr id="28" name="Footer Placeholder 4">
            <a:extLst>
              <a:ext uri="{FF2B5EF4-FFF2-40B4-BE49-F238E27FC236}">
                <a16:creationId xmlns="" xmlns:a16="http://schemas.microsoft.com/office/drawing/2014/main" id="{55014013-D7CE-44F0-9962-40EDE93E326B}"/>
              </a:ext>
            </a:extLst>
          </p:cNvPr>
          <p:cNvSpPr>
            <a:spLocks noGrp="1"/>
          </p:cNvSpPr>
          <p:nvPr userDrawn="1">
            <p:ph type="ftr" sz="quarter" idx="11"/>
          </p:nvPr>
        </p:nvSpPr>
        <p:spPr>
          <a:xfrm>
            <a:off x="7965196" y="6506364"/>
            <a:ext cx="3650191" cy="274320"/>
          </a:xfrm>
          <a:prstGeom prst="rect">
            <a:avLst/>
          </a:prstGeom>
        </p:spPr>
        <p:txBody>
          <a:bodyPr anchor="b"/>
          <a:lstStyle>
            <a:lvl1pPr algn="r">
              <a:defRPr sz="1050">
                <a:solidFill>
                  <a:schemeClr val="tx2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US"/>
              <a:t>CONFIDENTIAL | Atlantic Shores</a:t>
            </a:r>
          </a:p>
        </p:txBody>
      </p:sp>
      <p:sp>
        <p:nvSpPr>
          <p:cNvPr id="29" name="Slide Number Placeholder 5">
            <a:extLst>
              <a:ext uri="{FF2B5EF4-FFF2-40B4-BE49-F238E27FC236}">
                <a16:creationId xmlns="" xmlns:a16="http://schemas.microsoft.com/office/drawing/2014/main" id="{BF1BD4DC-F74A-4967-A2C1-5BD176794DF1}"/>
              </a:ext>
            </a:extLst>
          </p:cNvPr>
          <p:cNvSpPr>
            <a:spLocks noGrp="1"/>
          </p:cNvSpPr>
          <p:nvPr userDrawn="1">
            <p:ph type="sldNum" sz="quarter" idx="12"/>
          </p:nvPr>
        </p:nvSpPr>
        <p:spPr>
          <a:xfrm>
            <a:off x="11633326" y="6510096"/>
            <a:ext cx="504962" cy="274320"/>
          </a:xfrm>
          <a:prstGeom prst="rect">
            <a:avLst/>
          </a:prstGeom>
        </p:spPr>
        <p:txBody>
          <a:bodyPr anchor="b"/>
          <a:lstStyle>
            <a:lvl1pPr algn="ctr">
              <a:defRPr sz="1050">
                <a:solidFill>
                  <a:schemeClr val="tx2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0562A4E8-7915-48E8-B56D-92C7B4551644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13" name="Group 12">
            <a:extLst>
              <a:ext uri="{FF2B5EF4-FFF2-40B4-BE49-F238E27FC236}">
                <a16:creationId xmlns="" xmlns:a16="http://schemas.microsoft.com/office/drawing/2014/main" id="{B3B475BE-4FE0-4274-89B5-638CE25C8459}"/>
              </a:ext>
            </a:extLst>
          </p:cNvPr>
          <p:cNvGrpSpPr/>
          <p:nvPr userDrawn="1"/>
        </p:nvGrpSpPr>
        <p:grpSpPr>
          <a:xfrm>
            <a:off x="1407886" y="0"/>
            <a:ext cx="10784114" cy="919467"/>
            <a:chOff x="1407886" y="0"/>
            <a:chExt cx="10784114" cy="919467"/>
          </a:xfrm>
        </p:grpSpPr>
        <p:sp>
          <p:nvSpPr>
            <p:cNvPr id="14" name="Rectangle 13">
              <a:extLst>
                <a:ext uri="{FF2B5EF4-FFF2-40B4-BE49-F238E27FC236}">
                  <a16:creationId xmlns="" xmlns:a16="http://schemas.microsoft.com/office/drawing/2014/main" id="{2913EFF2-8A9C-416D-99DA-DE6F357F0065}"/>
                </a:ext>
              </a:extLst>
            </p:cNvPr>
            <p:cNvSpPr/>
            <p:nvPr userDrawn="1"/>
          </p:nvSpPr>
          <p:spPr>
            <a:xfrm>
              <a:off x="1407886" y="0"/>
              <a:ext cx="10784114" cy="9144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="" xmlns:a16="http://schemas.microsoft.com/office/drawing/2014/main" id="{81C7AF8E-91CA-4DB9-BDB0-A70C6FF19F37}"/>
                </a:ext>
              </a:extLst>
            </p:cNvPr>
            <p:cNvSpPr/>
            <p:nvPr userDrawn="1"/>
          </p:nvSpPr>
          <p:spPr>
            <a:xfrm>
              <a:off x="1407886" y="836379"/>
              <a:ext cx="10784114" cy="8308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386C4045-1D17-4F0C-8ACD-A583B60C9EE4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1596956" y="-23495"/>
            <a:ext cx="9187158" cy="847849"/>
          </a:xfrm>
          <a:prstGeom prst="rect">
            <a:avLst/>
          </a:prstGeom>
        </p:spPr>
        <p:txBody>
          <a:bodyPr anchor="ctr"/>
          <a:lstStyle>
            <a:lvl1pPr>
              <a:defRPr sz="2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="" xmlns:p14="http://schemas.microsoft.com/office/powerpoint/2010/main" val="906249506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38;p6">
            <a:extLst>
              <a:ext uri="{FF2B5EF4-FFF2-40B4-BE49-F238E27FC236}">
                <a16:creationId xmlns="" xmlns:a16="http://schemas.microsoft.com/office/drawing/2014/main" id="{D0E5D9E5-F668-40B1-A671-063EF40C00F4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705565" y="1296126"/>
            <a:ext cx="10648234" cy="4832684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68300" rtl="0">
              <a:spcBef>
                <a:spcPts val="600"/>
              </a:spcBef>
              <a:spcAft>
                <a:spcPts val="0"/>
              </a:spcAft>
              <a:buClr>
                <a:schemeClr val="accent4"/>
              </a:buClr>
              <a:buSzPts val="2200"/>
              <a:buFont typeface="Arial" panose="020B0604020202020204" pitchFamily="34" charset="0"/>
              <a:buChar char="•"/>
              <a:defRPr sz="1600">
                <a:solidFill>
                  <a:schemeClr val="tx2">
                    <a:lumMod val="50000"/>
                  </a:schemeClr>
                </a:solidFill>
                <a:latin typeface="+mn-lt"/>
              </a:defRPr>
            </a:lvl1pPr>
            <a:lvl2pPr marL="914400" lvl="1" indent="-368300" rtl="0">
              <a:spcBef>
                <a:spcPts val="0"/>
              </a:spcBef>
              <a:spcAft>
                <a:spcPts val="0"/>
              </a:spcAft>
              <a:buSzPts val="2200"/>
              <a:buChar char="▫"/>
              <a:defRPr sz="2200"/>
            </a:lvl2pPr>
            <a:lvl3pPr marL="1371600" lvl="2" indent="-368300" rtl="0">
              <a:spcBef>
                <a:spcPts val="0"/>
              </a:spcBef>
              <a:spcAft>
                <a:spcPts val="0"/>
              </a:spcAft>
              <a:buSzPts val="2200"/>
              <a:buChar char="▫"/>
              <a:defRPr sz="2200"/>
            </a:lvl3pPr>
            <a:lvl4pPr marL="1828800" lvl="3" indent="-368300" rtl="0">
              <a:spcBef>
                <a:spcPts val="0"/>
              </a:spcBef>
              <a:spcAft>
                <a:spcPts val="0"/>
              </a:spcAft>
              <a:buSzPts val="2200"/>
              <a:buChar char="▫"/>
              <a:defRPr sz="2200"/>
            </a:lvl4pPr>
            <a:lvl5pPr marL="2286000" lvl="4" indent="-368300" rtl="0">
              <a:spcBef>
                <a:spcPts val="0"/>
              </a:spcBef>
              <a:spcAft>
                <a:spcPts val="0"/>
              </a:spcAft>
              <a:buSzPts val="2200"/>
              <a:buChar char="○"/>
              <a:defRPr sz="2200"/>
            </a:lvl5pPr>
            <a:lvl6pPr marL="2743200" lvl="5" indent="-368300" rtl="0">
              <a:spcBef>
                <a:spcPts val="0"/>
              </a:spcBef>
              <a:spcAft>
                <a:spcPts val="0"/>
              </a:spcAft>
              <a:buSzPts val="2200"/>
              <a:buChar char="■"/>
              <a:defRPr sz="2200"/>
            </a:lvl6pPr>
            <a:lvl7pPr marL="3200400" lvl="6" indent="-368300" rtl="0">
              <a:spcBef>
                <a:spcPts val="0"/>
              </a:spcBef>
              <a:spcAft>
                <a:spcPts val="0"/>
              </a:spcAft>
              <a:buSzPts val="2200"/>
              <a:buChar char="●"/>
              <a:defRPr sz="2200"/>
            </a:lvl7pPr>
            <a:lvl8pPr marL="3657600" lvl="7" indent="-368300" rtl="0">
              <a:spcBef>
                <a:spcPts val="0"/>
              </a:spcBef>
              <a:spcAft>
                <a:spcPts val="0"/>
              </a:spcAft>
              <a:buSzPts val="2200"/>
              <a:buChar char="○"/>
              <a:defRPr sz="2200"/>
            </a:lvl8pPr>
            <a:lvl9pPr marL="4114800" lvl="8" indent="-368300" rtl="0">
              <a:spcBef>
                <a:spcPts val="0"/>
              </a:spcBef>
              <a:spcAft>
                <a:spcPts val="0"/>
              </a:spcAft>
              <a:buSzPts val="2200"/>
              <a:buChar char="■"/>
              <a:defRPr sz="2200"/>
            </a:lvl9pPr>
          </a:lstStyle>
          <a:p>
            <a:endParaRPr/>
          </a:p>
        </p:txBody>
      </p:sp>
      <p:sp>
        <p:nvSpPr>
          <p:cNvPr id="20" name="Footer Placeholder 4">
            <a:extLst>
              <a:ext uri="{FF2B5EF4-FFF2-40B4-BE49-F238E27FC236}">
                <a16:creationId xmlns="" xmlns:a16="http://schemas.microsoft.com/office/drawing/2014/main" id="{DD27AB96-3E10-4462-8613-73523ECAD5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921128" y="6507144"/>
            <a:ext cx="3699808" cy="275378"/>
          </a:xfrm>
          <a:prstGeom prst="rect">
            <a:avLst/>
          </a:prstGeom>
        </p:spPr>
        <p:txBody>
          <a:bodyPr anchor="b"/>
          <a:lstStyle>
            <a:lvl1pPr algn="r">
              <a:defRPr sz="1050">
                <a:solidFill>
                  <a:schemeClr val="tx2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US"/>
              <a:t>CONFIDENTIAL | Atlantic Shores</a:t>
            </a:r>
          </a:p>
        </p:txBody>
      </p:sp>
      <p:sp>
        <p:nvSpPr>
          <p:cNvPr id="21" name="Slide Number Placeholder 5">
            <a:extLst>
              <a:ext uri="{FF2B5EF4-FFF2-40B4-BE49-F238E27FC236}">
                <a16:creationId xmlns="" xmlns:a16="http://schemas.microsoft.com/office/drawing/2014/main" id="{7F75C4F0-A745-4C05-952A-7DC966C459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31953" y="6508352"/>
            <a:ext cx="504962" cy="274320"/>
          </a:xfrm>
          <a:prstGeom prst="rect">
            <a:avLst/>
          </a:prstGeom>
        </p:spPr>
        <p:txBody>
          <a:bodyPr anchor="b"/>
          <a:lstStyle>
            <a:lvl1pPr algn="ctr">
              <a:defRPr sz="1050">
                <a:solidFill>
                  <a:schemeClr val="tx2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0562A4E8-7915-48E8-B56D-92C7B4551644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10" name="Group 9">
            <a:extLst>
              <a:ext uri="{FF2B5EF4-FFF2-40B4-BE49-F238E27FC236}">
                <a16:creationId xmlns="" xmlns:a16="http://schemas.microsoft.com/office/drawing/2014/main" id="{B3C87768-25F7-4EE4-BAE0-D44F3401CDE9}"/>
              </a:ext>
            </a:extLst>
          </p:cNvPr>
          <p:cNvGrpSpPr/>
          <p:nvPr userDrawn="1"/>
        </p:nvGrpSpPr>
        <p:grpSpPr>
          <a:xfrm>
            <a:off x="0" y="0"/>
            <a:ext cx="12192000" cy="919467"/>
            <a:chOff x="1407886" y="0"/>
            <a:chExt cx="10784114" cy="919467"/>
          </a:xfrm>
        </p:grpSpPr>
        <p:sp>
          <p:nvSpPr>
            <p:cNvPr id="11" name="Rectangle 10">
              <a:extLst>
                <a:ext uri="{FF2B5EF4-FFF2-40B4-BE49-F238E27FC236}">
                  <a16:creationId xmlns="" xmlns:a16="http://schemas.microsoft.com/office/drawing/2014/main" id="{B780F050-3E35-4F94-9FEA-13274E2DF48E}"/>
                </a:ext>
              </a:extLst>
            </p:cNvPr>
            <p:cNvSpPr/>
            <p:nvPr userDrawn="1"/>
          </p:nvSpPr>
          <p:spPr>
            <a:xfrm>
              <a:off x="1407886" y="0"/>
              <a:ext cx="10784114" cy="9144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="" xmlns:a16="http://schemas.microsoft.com/office/drawing/2014/main" id="{62555129-4492-469E-AD70-1D4C0EF85AE8}"/>
                </a:ext>
              </a:extLst>
            </p:cNvPr>
            <p:cNvSpPr/>
            <p:nvPr userDrawn="1"/>
          </p:nvSpPr>
          <p:spPr>
            <a:xfrm>
              <a:off x="1407886" y="836379"/>
              <a:ext cx="10784114" cy="8308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386C4045-1D17-4F0C-8ACD-A583B60C9E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5231" y="1"/>
            <a:ext cx="10242688" cy="824354"/>
          </a:xfrm>
          <a:prstGeom prst="rect">
            <a:avLst/>
          </a:prstGeom>
        </p:spPr>
        <p:txBody>
          <a:bodyPr anchor="ctr"/>
          <a:lstStyle>
            <a:lvl1pPr>
              <a:defRPr sz="2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="" xmlns:a16="http://schemas.microsoft.com/office/drawing/2014/main" id="{8CBFD1A4-88FF-4FD1-8E33-FA53DCB4340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231" y="6360692"/>
            <a:ext cx="1581904" cy="289886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126208433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no top bor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38;p6">
            <a:extLst>
              <a:ext uri="{FF2B5EF4-FFF2-40B4-BE49-F238E27FC236}">
                <a16:creationId xmlns="" xmlns:a16="http://schemas.microsoft.com/office/drawing/2014/main" id="{F16CAF5A-C0B6-486D-9A62-C8714043A2EF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705565" y="1638300"/>
            <a:ext cx="10648234" cy="449051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68300" rtl="0">
              <a:spcBef>
                <a:spcPts val="600"/>
              </a:spcBef>
              <a:spcAft>
                <a:spcPts val="0"/>
              </a:spcAft>
              <a:buSzPts val="2200"/>
              <a:buChar char="▪"/>
              <a:defRPr sz="1200">
                <a:solidFill>
                  <a:schemeClr val="tx2">
                    <a:lumMod val="50000"/>
                  </a:schemeClr>
                </a:solidFill>
                <a:latin typeface="+mn-lt"/>
              </a:defRPr>
            </a:lvl1pPr>
            <a:lvl2pPr marL="914400" lvl="1" indent="-368300" rtl="0">
              <a:spcBef>
                <a:spcPts val="0"/>
              </a:spcBef>
              <a:spcAft>
                <a:spcPts val="0"/>
              </a:spcAft>
              <a:buSzPts val="2200"/>
              <a:buChar char="▫"/>
              <a:defRPr sz="2200"/>
            </a:lvl2pPr>
            <a:lvl3pPr marL="1371600" lvl="2" indent="-368300" rtl="0">
              <a:spcBef>
                <a:spcPts val="0"/>
              </a:spcBef>
              <a:spcAft>
                <a:spcPts val="0"/>
              </a:spcAft>
              <a:buSzPts val="2200"/>
              <a:buChar char="▫"/>
              <a:defRPr sz="2200"/>
            </a:lvl3pPr>
            <a:lvl4pPr marL="1828800" lvl="3" indent="-368300" rtl="0">
              <a:spcBef>
                <a:spcPts val="0"/>
              </a:spcBef>
              <a:spcAft>
                <a:spcPts val="0"/>
              </a:spcAft>
              <a:buSzPts val="2200"/>
              <a:buChar char="▫"/>
              <a:defRPr sz="2200"/>
            </a:lvl4pPr>
            <a:lvl5pPr marL="2286000" lvl="4" indent="-368300" rtl="0">
              <a:spcBef>
                <a:spcPts val="0"/>
              </a:spcBef>
              <a:spcAft>
                <a:spcPts val="0"/>
              </a:spcAft>
              <a:buSzPts val="2200"/>
              <a:buChar char="○"/>
              <a:defRPr sz="2200"/>
            </a:lvl5pPr>
            <a:lvl6pPr marL="2743200" lvl="5" indent="-368300" rtl="0">
              <a:spcBef>
                <a:spcPts val="0"/>
              </a:spcBef>
              <a:spcAft>
                <a:spcPts val="0"/>
              </a:spcAft>
              <a:buSzPts val="2200"/>
              <a:buChar char="■"/>
              <a:defRPr sz="2200"/>
            </a:lvl6pPr>
            <a:lvl7pPr marL="3200400" lvl="6" indent="-368300" rtl="0">
              <a:spcBef>
                <a:spcPts val="0"/>
              </a:spcBef>
              <a:spcAft>
                <a:spcPts val="0"/>
              </a:spcAft>
              <a:buSzPts val="2200"/>
              <a:buChar char="●"/>
              <a:defRPr sz="2200"/>
            </a:lvl7pPr>
            <a:lvl8pPr marL="3657600" lvl="7" indent="-368300" rtl="0">
              <a:spcBef>
                <a:spcPts val="0"/>
              </a:spcBef>
              <a:spcAft>
                <a:spcPts val="0"/>
              </a:spcAft>
              <a:buSzPts val="2200"/>
              <a:buChar char="○"/>
              <a:defRPr sz="2200"/>
            </a:lvl8pPr>
            <a:lvl9pPr marL="4114800" lvl="8" indent="-368300" rtl="0">
              <a:spcBef>
                <a:spcPts val="0"/>
              </a:spcBef>
              <a:spcAft>
                <a:spcPts val="0"/>
              </a:spcAft>
              <a:buSzPts val="2200"/>
              <a:buChar char="■"/>
              <a:defRPr sz="2200"/>
            </a:lvl9pPr>
          </a:lstStyle>
          <a:p>
            <a:endParaRPr/>
          </a:p>
        </p:txBody>
      </p:sp>
      <p:sp>
        <p:nvSpPr>
          <p:cNvPr id="6" name="Title 5">
            <a:extLst>
              <a:ext uri="{FF2B5EF4-FFF2-40B4-BE49-F238E27FC236}">
                <a16:creationId xmlns="" xmlns:a16="http://schemas.microsoft.com/office/drawing/2014/main" id="{90D50149-963C-4CB4-9401-333B3E9E47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914400"/>
          </a:xfrm>
          <a:prstGeom prst="rect">
            <a:avLst/>
          </a:prstGeom>
        </p:spPr>
        <p:txBody>
          <a:bodyPr anchor="ctr"/>
          <a:lstStyle>
            <a:lvl1pPr algn="ctr">
              <a:defRPr sz="3600">
                <a:solidFill>
                  <a:schemeClr val="accent3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3" name="Footer Placeholder 4">
            <a:extLst>
              <a:ext uri="{FF2B5EF4-FFF2-40B4-BE49-F238E27FC236}">
                <a16:creationId xmlns="" xmlns:a16="http://schemas.microsoft.com/office/drawing/2014/main" id="{800A39E2-9CAF-4B0A-91F1-E5BC55029A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262651" y="6509423"/>
            <a:ext cx="3355556" cy="274320"/>
          </a:xfrm>
          <a:prstGeom prst="rect">
            <a:avLst/>
          </a:prstGeom>
        </p:spPr>
        <p:txBody>
          <a:bodyPr anchor="b"/>
          <a:lstStyle>
            <a:lvl1pPr algn="r">
              <a:defRPr sz="1050">
                <a:solidFill>
                  <a:schemeClr val="tx2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US"/>
              <a:t>CONFIDENTIAL | Atlantic Shores</a:t>
            </a:r>
          </a:p>
        </p:txBody>
      </p:sp>
      <p:sp>
        <p:nvSpPr>
          <p:cNvPr id="14" name="Slide Number Placeholder 5">
            <a:extLst>
              <a:ext uri="{FF2B5EF4-FFF2-40B4-BE49-F238E27FC236}">
                <a16:creationId xmlns="" xmlns:a16="http://schemas.microsoft.com/office/drawing/2014/main" id="{12A21C87-E419-4EF5-A823-624B8C9F83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31899" y="6506275"/>
            <a:ext cx="504962" cy="274320"/>
          </a:xfrm>
          <a:prstGeom prst="rect">
            <a:avLst/>
          </a:prstGeom>
        </p:spPr>
        <p:txBody>
          <a:bodyPr anchor="b"/>
          <a:lstStyle>
            <a:lvl1pPr algn="ctr">
              <a:defRPr sz="1050">
                <a:solidFill>
                  <a:schemeClr val="tx2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0562A4E8-7915-48E8-B56D-92C7B4551644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023B9494-035A-4418-B224-35A0E78C12B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231" y="6360692"/>
            <a:ext cx="1581904" cy="289886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646793075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A large ship in a body of water&#10;&#10;Description generated with very high confidence">
            <a:extLst>
              <a:ext uri="{FF2B5EF4-FFF2-40B4-BE49-F238E27FC236}">
                <a16:creationId xmlns="" xmlns:a16="http://schemas.microsoft.com/office/drawing/2014/main" id="{9605A67D-8567-4C9F-8E0C-7B9BB162EE2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 t="17173" b="5079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070206196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4">
            <a:extLst>
              <a:ext uri="{FF2B5EF4-FFF2-40B4-BE49-F238E27FC236}">
                <a16:creationId xmlns="" xmlns:a16="http://schemas.microsoft.com/office/drawing/2014/main" id="{B81D32B7-D6E6-4E7E-AE7F-F972107275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262651" y="6509423"/>
            <a:ext cx="3355556" cy="274320"/>
          </a:xfrm>
          <a:prstGeom prst="rect">
            <a:avLst/>
          </a:prstGeom>
        </p:spPr>
        <p:txBody>
          <a:bodyPr anchor="b"/>
          <a:lstStyle>
            <a:lvl1pPr algn="r">
              <a:defRPr sz="1050">
                <a:solidFill>
                  <a:schemeClr val="tx2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US"/>
              <a:t>CONFIDENTIAL | Atlantic Shores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="" xmlns:a16="http://schemas.microsoft.com/office/drawing/2014/main" id="{BA4C640B-FED9-4CDD-9771-D5B669AE4A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31899" y="6506275"/>
            <a:ext cx="504962" cy="274320"/>
          </a:xfrm>
          <a:prstGeom prst="rect">
            <a:avLst/>
          </a:prstGeom>
        </p:spPr>
        <p:txBody>
          <a:bodyPr anchor="b"/>
          <a:lstStyle>
            <a:lvl1pPr algn="ctr">
              <a:defRPr sz="1050">
                <a:solidFill>
                  <a:schemeClr val="tx2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0562A4E8-7915-48E8-B56D-92C7B4551644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6" name="Group 5">
            <a:extLst>
              <a:ext uri="{FF2B5EF4-FFF2-40B4-BE49-F238E27FC236}">
                <a16:creationId xmlns="" xmlns:a16="http://schemas.microsoft.com/office/drawing/2014/main" id="{EF4EDAF4-2823-4EC0-B583-CD566ADBA15D}"/>
              </a:ext>
            </a:extLst>
          </p:cNvPr>
          <p:cNvGrpSpPr/>
          <p:nvPr userDrawn="1"/>
        </p:nvGrpSpPr>
        <p:grpSpPr>
          <a:xfrm>
            <a:off x="0" y="0"/>
            <a:ext cx="12192000" cy="919467"/>
            <a:chOff x="1407886" y="0"/>
            <a:chExt cx="10784114" cy="919467"/>
          </a:xfrm>
        </p:grpSpPr>
        <p:sp>
          <p:nvSpPr>
            <p:cNvPr id="7" name="Rectangle 6">
              <a:extLst>
                <a:ext uri="{FF2B5EF4-FFF2-40B4-BE49-F238E27FC236}">
                  <a16:creationId xmlns="" xmlns:a16="http://schemas.microsoft.com/office/drawing/2014/main" id="{0ED3454B-5958-4876-B303-58674A4C7808}"/>
                </a:ext>
              </a:extLst>
            </p:cNvPr>
            <p:cNvSpPr/>
            <p:nvPr userDrawn="1"/>
          </p:nvSpPr>
          <p:spPr>
            <a:xfrm>
              <a:off x="1407886" y="0"/>
              <a:ext cx="10784114" cy="9144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>
              <a:extLst>
                <a:ext uri="{FF2B5EF4-FFF2-40B4-BE49-F238E27FC236}">
                  <a16:creationId xmlns="" xmlns:a16="http://schemas.microsoft.com/office/drawing/2014/main" id="{D98F1E45-31AB-4850-8128-EBE1AC7672CE}"/>
                </a:ext>
              </a:extLst>
            </p:cNvPr>
            <p:cNvSpPr/>
            <p:nvPr userDrawn="1"/>
          </p:nvSpPr>
          <p:spPr>
            <a:xfrm>
              <a:off x="1407886" y="836379"/>
              <a:ext cx="10784114" cy="8308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" name="Title 1">
            <a:extLst>
              <a:ext uri="{FF2B5EF4-FFF2-40B4-BE49-F238E27FC236}">
                <a16:creationId xmlns="" xmlns:a16="http://schemas.microsoft.com/office/drawing/2014/main" id="{F7644677-D10F-4ECB-85AD-5D2F1764FF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5231" y="1"/>
            <a:ext cx="10242688" cy="824354"/>
          </a:xfrm>
          <a:prstGeom prst="rect">
            <a:avLst/>
          </a:prstGeom>
        </p:spPr>
        <p:txBody>
          <a:bodyPr anchor="ctr"/>
          <a:lstStyle>
            <a:lvl1pPr>
              <a:defRPr sz="2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="" xmlns:p14="http://schemas.microsoft.com/office/powerpoint/2010/main" val="908228263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.xml"/><Relationship Id="rId3" Type="http://schemas.openxmlformats.org/officeDocument/2006/relationships/slideLayout" Target="../slideLayouts/slideLayout4.xml"/><Relationship Id="rId7" Type="http://schemas.openxmlformats.org/officeDocument/2006/relationships/slideLayout" Target="../slideLayouts/slideLayout8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5" Type="http://schemas.openxmlformats.org/officeDocument/2006/relationships/slideLayout" Target="../slideLayouts/slideLayout6.xml"/><Relationship Id="rId4" Type="http://schemas.openxmlformats.org/officeDocument/2006/relationships/slideLayout" Target="../slideLayouts/slideLayout5.xml"/><Relationship Id="rId9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windmill next to a body of water&#10;&#10;Description generated with very high confidence">
            <a:extLst>
              <a:ext uri="{FF2B5EF4-FFF2-40B4-BE49-F238E27FC236}">
                <a16:creationId xmlns="" xmlns:a16="http://schemas.microsoft.com/office/drawing/2014/main" id="{0BC714EE-A4A0-4E0C-9949-36A1F801360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533236"/>
            <a:ext cx="2559911" cy="384048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2862239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</p:sldLayoutIdLst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="" xmlns:p14="http://schemas.microsoft.com/office/powerpoint/2010/main" val="35922458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6" r:id="rId2"/>
    <p:sldLayoutId id="2147483679" r:id="rId3"/>
    <p:sldLayoutId id="2147483683" r:id="rId4"/>
    <p:sldLayoutId id="2147483682" r:id="rId5"/>
    <p:sldLayoutId id="2147483681" r:id="rId6"/>
    <p:sldLayoutId id="2147483678" r:id="rId7"/>
    <p:sldLayoutId id="2147483688" r:id="rId8"/>
  </p:sldLayoutIdLst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svg"/><Relationship Id="rId13" Type="http://schemas.openxmlformats.org/officeDocument/2006/relationships/image" Target="../media/image17.png"/><Relationship Id="rId18" Type="http://schemas.openxmlformats.org/officeDocument/2006/relationships/image" Target="../media/image26.svg"/><Relationship Id="rId3" Type="http://schemas.openxmlformats.org/officeDocument/2006/relationships/image" Target="../media/image12.png"/><Relationship Id="rId7" Type="http://schemas.openxmlformats.org/officeDocument/2006/relationships/image" Target="../media/image14.png"/><Relationship Id="rId12" Type="http://schemas.openxmlformats.org/officeDocument/2006/relationships/image" Target="../media/image20.svg"/><Relationship Id="rId17" Type="http://schemas.openxmlformats.org/officeDocument/2006/relationships/image" Target="../media/image19.png"/><Relationship Id="rId2" Type="http://schemas.openxmlformats.org/officeDocument/2006/relationships/notesSlide" Target="../notesSlides/notesSlide4.xml"/><Relationship Id="rId16" Type="http://schemas.openxmlformats.org/officeDocument/2006/relationships/image" Target="../media/image24.sv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4.svg"/><Relationship Id="rId11" Type="http://schemas.openxmlformats.org/officeDocument/2006/relationships/image" Target="../media/image16.png"/><Relationship Id="rId5" Type="http://schemas.openxmlformats.org/officeDocument/2006/relationships/image" Target="../media/image13.png"/><Relationship Id="rId15" Type="http://schemas.openxmlformats.org/officeDocument/2006/relationships/image" Target="../media/image18.png"/><Relationship Id="rId10" Type="http://schemas.openxmlformats.org/officeDocument/2006/relationships/image" Target="../media/image18.svg"/><Relationship Id="rId4" Type="http://schemas.openxmlformats.org/officeDocument/2006/relationships/image" Target="../media/image12.svg"/><Relationship Id="rId9" Type="http://schemas.openxmlformats.org/officeDocument/2006/relationships/image" Target="../media/image15.png"/><Relationship Id="rId14" Type="http://schemas.openxmlformats.org/officeDocument/2006/relationships/image" Target="../media/image22.sv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sv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.xml"/><Relationship Id="rId6" Type="http://schemas.openxmlformats.org/officeDocument/2006/relationships/hyperlink" Target="mailto:Jessica.Dealy@atlanticshoreswind.com" TargetMode="External"/><Relationship Id="rId5" Type="http://schemas.openxmlformats.org/officeDocument/2006/relationships/hyperlink" Target="mailto:info@AtlanticShoresWind.com" TargetMode="External"/><Relationship Id="rId4" Type="http://schemas.openxmlformats.org/officeDocument/2006/relationships/hyperlink" Target="http://www.atlanticshoreswind.com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="" xmlns:a16="http://schemas.microsoft.com/office/drawing/2014/main" id="{9218808B-9086-4DF0-ABF7-977D0BC68E3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sz="3800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Atlantic Shores Offshore Wind</a:t>
            </a:r>
          </a:p>
          <a:p>
            <a:r>
              <a:rPr lang="en-US" sz="3800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NJCRWP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A4448977-5196-4BB2-BE0C-A0AAFF59BD6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October 2, 2019</a:t>
            </a:r>
          </a:p>
        </p:txBody>
      </p:sp>
    </p:spTree>
    <p:extLst>
      <p:ext uri="{BB962C8B-B14F-4D97-AF65-F5344CB8AC3E}">
        <p14:creationId xmlns="" xmlns:p14="http://schemas.microsoft.com/office/powerpoint/2010/main" val="3425625322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picture containing sky, ground, object, outdoor&#10;&#10;Description generated with very high confidence">
            <a:extLst>
              <a:ext uri="{FF2B5EF4-FFF2-40B4-BE49-F238E27FC236}">
                <a16:creationId xmlns="" xmlns:a16="http://schemas.microsoft.com/office/drawing/2014/main" id="{6E713E24-D360-4824-BEA8-F781DEA79B0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 l="5856"/>
          <a:stretch/>
        </p:blipFill>
        <p:spPr>
          <a:xfrm>
            <a:off x="4400548" y="670308"/>
            <a:ext cx="7791452" cy="5517384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="" xmlns:a16="http://schemas.microsoft.com/office/drawing/2014/main" id="{F5A67DD4-1626-427B-B738-EDD814760F31}"/>
              </a:ext>
            </a:extLst>
          </p:cNvPr>
          <p:cNvSpPr/>
          <p:nvPr/>
        </p:nvSpPr>
        <p:spPr>
          <a:xfrm>
            <a:off x="4395112" y="670308"/>
            <a:ext cx="7796888" cy="5507604"/>
          </a:xfrm>
          <a:prstGeom prst="rect">
            <a:avLst/>
          </a:prstGeom>
          <a:solidFill>
            <a:srgbClr val="001A70">
              <a:alpha val="10196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="" xmlns:a16="http://schemas.microsoft.com/office/drawing/2014/main" id="{F7451D00-2483-4825-89AB-1A01B682BA07}"/>
              </a:ext>
            </a:extLst>
          </p:cNvPr>
          <p:cNvSpPr/>
          <p:nvPr/>
        </p:nvSpPr>
        <p:spPr>
          <a:xfrm>
            <a:off x="4973782" y="1453908"/>
            <a:ext cx="491990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444340">
              <a:spcBef>
                <a:spcPct val="0"/>
              </a:spcBef>
              <a:defRPr/>
            </a:pPr>
            <a:r>
              <a:rPr lang="en-US" sz="3200" ker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Segoe UI Semibold" panose="020B0702040204020203" pitchFamily="34" charset="0"/>
                <a:ea typeface="Segoe UI Light" charset="0"/>
                <a:cs typeface="Segoe UI Semibold" panose="020B0702040204020203" pitchFamily="34" charset="0"/>
              </a:rPr>
              <a:t>50/50 </a:t>
            </a:r>
            <a:r>
              <a:rPr lang="en-US" sz="3200" kern="0">
                <a:solidFill>
                  <a:schemeClr val="accent4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Segoe UI Semibold" panose="020B0702040204020203" pitchFamily="34" charset="0"/>
                <a:ea typeface="Segoe UI Light" charset="0"/>
                <a:cs typeface="Segoe UI Semibold" panose="020B0702040204020203" pitchFamily="34" charset="0"/>
              </a:rPr>
              <a:t>Joint Venture </a:t>
            </a:r>
            <a:r>
              <a:rPr lang="en-US" sz="3200" ker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Segoe UI Semibold" panose="020B0702040204020203" pitchFamily="34" charset="0"/>
                <a:ea typeface="Segoe UI Light" charset="0"/>
                <a:cs typeface="Segoe UI Semibold" panose="020B0702040204020203" pitchFamily="34" charset="0"/>
              </a:rPr>
              <a:t>between EDF Renewables and Shell New Energies.</a:t>
            </a:r>
          </a:p>
        </p:txBody>
      </p:sp>
      <p:pic>
        <p:nvPicPr>
          <p:cNvPr id="1028" name="Picture 4">
            <a:extLst>
              <a:ext uri="{FF2B5EF4-FFF2-40B4-BE49-F238E27FC236}">
                <a16:creationId xmlns="" xmlns:a16="http://schemas.microsoft.com/office/drawing/2014/main" id="{D672BA52-7402-4B90-A97D-C73FB8B5CF5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 l="69804" t="13007" b="13406"/>
          <a:stretch/>
        </p:blipFill>
        <p:spPr bwMode="auto">
          <a:xfrm>
            <a:off x="591203" y="3418537"/>
            <a:ext cx="767698" cy="76995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2" name="Rectangle 51">
            <a:extLst>
              <a:ext uri="{FF2B5EF4-FFF2-40B4-BE49-F238E27FC236}">
                <a16:creationId xmlns="" xmlns:a16="http://schemas.microsoft.com/office/drawing/2014/main" id="{7F894AB4-90BB-4498-A81F-3151CB654AC9}"/>
              </a:ext>
            </a:extLst>
          </p:cNvPr>
          <p:cNvSpPr/>
          <p:nvPr/>
        </p:nvSpPr>
        <p:spPr>
          <a:xfrm>
            <a:off x="591202" y="1284584"/>
            <a:ext cx="3256898" cy="1869166"/>
          </a:xfrm>
          <a:prstGeom prst="rect">
            <a:avLst/>
          </a:prstGeom>
          <a:effectLst/>
        </p:spPr>
        <p:txBody>
          <a:bodyPr wrap="square" anchor="t">
            <a:spAutoFit/>
          </a:bodyPr>
          <a:lstStyle/>
          <a:p>
            <a:pPr lvl="0">
              <a:defRPr/>
            </a:pP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Segoe UI Semibold" panose="020B0702040204020203" pitchFamily="34" charset="0"/>
                <a:cs typeface="Segoe UI Semibold" panose="020B0702040204020203" pitchFamily="34" charset="0"/>
              </a:rPr>
              <a:t>EDF Renewables</a:t>
            </a:r>
          </a:p>
          <a:p>
            <a:pPr marL="171450" lvl="0" indent="-171450">
              <a:lnSpc>
                <a:spcPct val="120000"/>
              </a:lnSpc>
              <a:buFont typeface="Arial" panose="020B0604020202020204" pitchFamily="34" charset="0"/>
              <a:buChar char="•"/>
              <a:defRPr/>
            </a:pPr>
            <a:r>
              <a:rPr lang="en-US" sz="1200" kern="0" dirty="0">
                <a:solidFill>
                  <a:schemeClr val="tx2"/>
                </a:solidFill>
                <a:latin typeface="Segoe UI Semilight"/>
                <a:cs typeface="Segoe UI Semilight"/>
              </a:rPr>
              <a:t>Over </a:t>
            </a:r>
            <a:r>
              <a:rPr lang="en-US" sz="1200" kern="0" dirty="0">
                <a:solidFill>
                  <a:schemeClr val="tx2"/>
                </a:solidFill>
                <a:latin typeface="Segoe UI Semibold"/>
                <a:cs typeface="Segoe UI Semibold"/>
              </a:rPr>
              <a:t>30 </a:t>
            </a:r>
            <a:r>
              <a:rPr lang="en-US" sz="1200" kern="0" dirty="0">
                <a:solidFill>
                  <a:schemeClr val="tx2"/>
                </a:solidFill>
                <a:latin typeface="Segoe UI Semilight"/>
                <a:cs typeface="Segoe UI Semilight"/>
              </a:rPr>
              <a:t>years' experience developing renewable energy assets in the US</a:t>
            </a:r>
          </a:p>
          <a:p>
            <a:pPr marL="171450" lvl="0" indent="-171450">
              <a:lnSpc>
                <a:spcPct val="120000"/>
              </a:lnSpc>
              <a:buFont typeface="Arial" panose="020B0604020202020204" pitchFamily="34" charset="0"/>
              <a:buChar char="•"/>
              <a:defRPr/>
            </a:pPr>
            <a:r>
              <a:rPr lang="en-US" sz="1200" kern="0" dirty="0">
                <a:solidFill>
                  <a:schemeClr val="tx2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Actively developing and/or operating offshore wind projects in </a:t>
            </a:r>
            <a:r>
              <a:rPr lang="en-US" sz="1200" kern="0" dirty="0">
                <a:solidFill>
                  <a:schemeClr val="tx2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France, Belgium, UK &amp; Germany</a:t>
            </a:r>
          </a:p>
          <a:p>
            <a:pPr marL="171450" lvl="0" indent="-171450">
              <a:lnSpc>
                <a:spcPct val="120000"/>
              </a:lnSpc>
              <a:buFont typeface="Arial" panose="020B0604020202020204" pitchFamily="34" charset="0"/>
              <a:buChar char="•"/>
              <a:defRPr/>
            </a:pPr>
            <a:r>
              <a:rPr lang="en-US" sz="1200" kern="0" dirty="0">
                <a:solidFill>
                  <a:schemeClr val="tx2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Operating and developing solar projects in New Jersey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="" xmlns:a16="http://schemas.microsoft.com/office/drawing/2014/main" id="{9332578B-0948-4451-894E-A4B07E2006AE}"/>
              </a:ext>
            </a:extLst>
          </p:cNvPr>
          <p:cNvSpPr/>
          <p:nvPr/>
        </p:nvSpPr>
        <p:spPr>
          <a:xfrm>
            <a:off x="619495" y="4194257"/>
            <a:ext cx="3228605" cy="1696811"/>
          </a:xfrm>
          <a:prstGeom prst="rect">
            <a:avLst/>
          </a:prstGeom>
          <a:effectLst/>
        </p:spPr>
        <p:txBody>
          <a:bodyPr wrap="square" anchor="t">
            <a:spAutoFit/>
          </a:bodyPr>
          <a:lstStyle/>
          <a:p>
            <a:pPr lvl="0">
              <a:lnSpc>
                <a:spcPct val="120000"/>
              </a:lnSpc>
              <a:defRPr/>
            </a:pP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Segoe UI Semibold"/>
                <a:cs typeface="Segoe UI Semibold"/>
              </a:rPr>
              <a:t>Shell </a:t>
            </a:r>
            <a:endParaRPr kumimoji="0" lang="en-US" sz="1600" b="0" i="0" u="none" strike="noStrike" kern="0" cap="none" spc="0" normalizeH="0" baseline="0" noProof="0" dirty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uLnTx/>
              <a:uFillTx/>
              <a:latin typeface="Segoe UI Semibold" panose="020B0702040204020203" pitchFamily="34" charset="0"/>
              <a:cs typeface="Segoe UI Semibold" panose="020B0702040204020203" pitchFamily="34" charset="0"/>
            </a:endParaRPr>
          </a:p>
          <a:p>
            <a:pPr marL="171450" indent="-171450">
              <a:lnSpc>
                <a:spcPct val="120000"/>
              </a:lnSpc>
              <a:buFont typeface="Arial" panose="020B0604020202020204" pitchFamily="34" charset="0"/>
              <a:buChar char="•"/>
              <a:defRPr/>
            </a:pPr>
            <a:r>
              <a:rPr lang="en-US" sz="1200" kern="0" dirty="0">
                <a:solidFill>
                  <a:schemeClr val="tx2"/>
                </a:solidFill>
                <a:latin typeface="Segoe UI Semibold"/>
                <a:cs typeface="Segoe UI Semibold"/>
              </a:rPr>
              <a:t>40+</a:t>
            </a:r>
            <a:r>
              <a:rPr lang="en-US" sz="1200" kern="0" dirty="0">
                <a:solidFill>
                  <a:schemeClr val="tx2"/>
                </a:solidFill>
                <a:latin typeface="Segoe UI Semilight"/>
                <a:cs typeface="Segoe UI Semilight"/>
              </a:rPr>
              <a:t> years of oil and gas operations in the US offshore </a:t>
            </a:r>
          </a:p>
          <a:p>
            <a:pPr marL="171450" lvl="0" indent="-171450">
              <a:lnSpc>
                <a:spcPct val="120000"/>
              </a:lnSpc>
              <a:buFont typeface="Arial" panose="020B0604020202020204" pitchFamily="34" charset="0"/>
              <a:buChar char="•"/>
              <a:defRPr/>
            </a:pPr>
            <a:r>
              <a:rPr lang="en-US" sz="1200" kern="0" dirty="0">
                <a:solidFill>
                  <a:schemeClr val="tx2"/>
                </a:solidFill>
                <a:latin typeface="Segoe UI Semibold"/>
                <a:cs typeface="Segoe UI Semibold"/>
              </a:rPr>
              <a:t>15+</a:t>
            </a:r>
            <a:r>
              <a:rPr lang="en-US" sz="1200" kern="0" dirty="0">
                <a:solidFill>
                  <a:schemeClr val="tx2"/>
                </a:solidFill>
                <a:latin typeface="Segoe UI Semilight"/>
                <a:cs typeface="Segoe UI Semilight"/>
              </a:rPr>
              <a:t> years in wind</a:t>
            </a:r>
          </a:p>
          <a:p>
            <a:pPr marL="171450" indent="-171450">
              <a:lnSpc>
                <a:spcPct val="120000"/>
              </a:lnSpc>
              <a:buFont typeface="Arial" panose="020B0604020202020204" pitchFamily="34" charset="0"/>
              <a:buChar char="•"/>
              <a:defRPr/>
            </a:pPr>
            <a:r>
              <a:rPr lang="en-US" sz="1200" kern="0" dirty="0">
                <a:solidFill>
                  <a:schemeClr val="tx2"/>
                </a:solidFill>
                <a:latin typeface="Segoe UI Semilight"/>
                <a:cs typeface="Segoe UI Semilight"/>
              </a:rPr>
              <a:t>Actively developing and/or operating offshore wind projects in the </a:t>
            </a:r>
            <a:r>
              <a:rPr lang="en-US" sz="1200" kern="0" dirty="0">
                <a:solidFill>
                  <a:schemeClr val="tx2"/>
                </a:solidFill>
                <a:latin typeface="Segoe UI Semibold"/>
                <a:cs typeface="Segoe UI Semibold"/>
              </a:rPr>
              <a:t>Netherlands and US</a:t>
            </a:r>
            <a:r>
              <a:rPr lang="en-US" sz="1200" kern="0" dirty="0">
                <a:solidFill>
                  <a:schemeClr val="tx2"/>
                </a:solidFill>
                <a:latin typeface="Segoe UI Semilight"/>
                <a:cs typeface="Segoe UI Semilight"/>
              </a:rPr>
              <a:t> 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="" xmlns:a16="http://schemas.microsoft.com/office/drawing/2014/main" id="{0CE91ED2-40F0-4018-BBAC-5FA57CE6B80C}"/>
              </a:ext>
            </a:extLst>
          </p:cNvPr>
          <p:cNvCxnSpPr>
            <a:cxnSpLocks/>
          </p:cNvCxnSpPr>
          <p:nvPr/>
        </p:nvCxnSpPr>
        <p:spPr>
          <a:xfrm>
            <a:off x="680715" y="3337876"/>
            <a:ext cx="2905770" cy="0"/>
          </a:xfrm>
          <a:prstGeom prst="line">
            <a:avLst/>
          </a:prstGeom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Footer Placeholder 10">
            <a:extLst>
              <a:ext uri="{FF2B5EF4-FFF2-40B4-BE49-F238E27FC236}">
                <a16:creationId xmlns="" xmlns:a16="http://schemas.microsoft.com/office/drawing/2014/main" id="{46BDB367-C454-485F-9446-9B1A6A619A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Atlantic Shores</a:t>
            </a:r>
          </a:p>
        </p:txBody>
      </p:sp>
      <p:sp>
        <p:nvSpPr>
          <p:cNvPr id="12" name="Slide Number Placeholder 11">
            <a:extLst>
              <a:ext uri="{FF2B5EF4-FFF2-40B4-BE49-F238E27FC236}">
                <a16:creationId xmlns="" xmlns:a16="http://schemas.microsoft.com/office/drawing/2014/main" id="{4AA06314-B5BD-46A5-9BA2-447C3F3DF8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62A4E8-7915-48E8-B56D-92C7B4551644}" type="slidenum">
              <a:rPr lang="en-US" smtClean="0"/>
              <a:pPr/>
              <a:t>2</a:t>
            </a:fld>
            <a:endParaRPr lang="en-US"/>
          </a:p>
        </p:txBody>
      </p:sp>
      <p:grpSp>
        <p:nvGrpSpPr>
          <p:cNvPr id="13" name="Group 12">
            <a:extLst>
              <a:ext uri="{FF2B5EF4-FFF2-40B4-BE49-F238E27FC236}">
                <a16:creationId xmlns="" xmlns:a16="http://schemas.microsoft.com/office/drawing/2014/main" id="{2AD594CF-4EF3-4AFF-9CC9-AEA29295E804}"/>
              </a:ext>
            </a:extLst>
          </p:cNvPr>
          <p:cNvGrpSpPr/>
          <p:nvPr/>
        </p:nvGrpSpPr>
        <p:grpSpPr>
          <a:xfrm>
            <a:off x="4400547" y="6080176"/>
            <a:ext cx="7791452" cy="107516"/>
            <a:chOff x="4400547" y="6055296"/>
            <a:chExt cx="7791452" cy="107516"/>
          </a:xfrm>
        </p:grpSpPr>
        <p:sp>
          <p:nvSpPr>
            <p:cNvPr id="14" name="Rectangle 13">
              <a:extLst>
                <a:ext uri="{FF2B5EF4-FFF2-40B4-BE49-F238E27FC236}">
                  <a16:creationId xmlns="" xmlns:a16="http://schemas.microsoft.com/office/drawing/2014/main" id="{6E16DCDE-DAE0-4CE7-A4FE-62FC81C3602D}"/>
                </a:ext>
              </a:extLst>
            </p:cNvPr>
            <p:cNvSpPr/>
            <p:nvPr/>
          </p:nvSpPr>
          <p:spPr>
            <a:xfrm>
              <a:off x="4400547" y="6055296"/>
              <a:ext cx="7791452" cy="54864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="" xmlns:a16="http://schemas.microsoft.com/office/drawing/2014/main" id="{39EE2C7C-5076-412A-9EFB-4869A4949037}"/>
                </a:ext>
              </a:extLst>
            </p:cNvPr>
            <p:cNvSpPr/>
            <p:nvPr/>
          </p:nvSpPr>
          <p:spPr>
            <a:xfrm flipV="1">
              <a:off x="4400547" y="6089766"/>
              <a:ext cx="7791452" cy="73046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6" name="Picture 15">
            <a:extLst>
              <a:ext uri="{FF2B5EF4-FFF2-40B4-BE49-F238E27FC236}">
                <a16:creationId xmlns="" xmlns:a16="http://schemas.microsoft.com/office/drawing/2014/main" id="{944365E8-F3EF-4D8B-AE8E-FA115A2B39BE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1712" y="384951"/>
            <a:ext cx="1712085" cy="942887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255942536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="" xmlns:a16="http://schemas.microsoft.com/office/drawing/2014/main" id="{F71878FF-C7C4-47F2-9E39-631B89BBF409}"/>
              </a:ext>
            </a:extLst>
          </p:cNvPr>
          <p:cNvSpPr/>
          <p:nvPr/>
        </p:nvSpPr>
        <p:spPr>
          <a:xfrm>
            <a:off x="5792061" y="1120123"/>
            <a:ext cx="5526864" cy="5011791"/>
          </a:xfrm>
          <a:prstGeom prst="rect">
            <a:avLst/>
          </a:prstGeom>
          <a:gradFill>
            <a:gsLst>
              <a:gs pos="0">
                <a:srgbClr val="FFFFFF"/>
              </a:gs>
              <a:gs pos="100000">
                <a:srgbClr val="FFFFFF">
                  <a:lumMod val="95000"/>
                  <a:shade val="100000"/>
                  <a:satMod val="115000"/>
                </a:srgbClr>
              </a:gs>
            </a:gsLst>
            <a:path path="circle">
              <a:fillToRect l="100000" b="100000"/>
            </a:path>
          </a:gradFill>
          <a:ln>
            <a:noFill/>
          </a:ln>
          <a:effectLst/>
        </p:spPr>
        <p:txBody>
          <a:bodyPr wrap="square" lIns="274320" tIns="0" rIns="274320" bIns="0" anchor="ctr" anchorCtr="0">
            <a:noAutofit/>
          </a:bodyPr>
          <a:lstStyle/>
          <a:p>
            <a:pPr marL="292100" indent="-180975">
              <a:lnSpc>
                <a:spcPct val="110000"/>
              </a:lnSpc>
              <a:buFont typeface="Arial" panose="020B0604020202020204" pitchFamily="34" charset="0"/>
              <a:buChar char="•"/>
            </a:pPr>
            <a:endParaRPr lang="en-US" sz="1600" spc="-5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="" xmlns:a16="http://schemas.microsoft.com/office/drawing/2014/main" id="{0671597D-EFF5-4CBD-AFC2-219A7AA1E6B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 l="1035" t="1175" r="1000" b="1198"/>
          <a:stretch/>
        </p:blipFill>
        <p:spPr>
          <a:xfrm>
            <a:off x="873075" y="1120124"/>
            <a:ext cx="5078627" cy="501179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="" xmlns:a16="http://schemas.microsoft.com/office/drawing/2014/main" id="{EA64AC64-B63A-4EA3-B0B9-6CD2384BF7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27999"/>
            <a:ext cx="10580313" cy="652758"/>
          </a:xfrm>
        </p:spPr>
        <p:txBody>
          <a:bodyPr/>
          <a:lstStyle/>
          <a:p>
            <a:pPr marL="914400"/>
            <a:r>
              <a:rPr lang="en-US" sz="2000" b="1"/>
              <a:t>Atlantic Shores BOEM Wind Energy Lease Area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="" xmlns:a16="http://schemas.microsoft.com/office/drawing/2014/main" id="{BDBA5DA5-8B19-4C9E-8AC2-495210061B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CONFIDENTIAL | Atlantic Shores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F933D90D-59E4-489B-BAE5-650380F915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62A4E8-7915-48E8-B56D-92C7B4551644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C9905E05-FFBC-412F-AE65-5B2A04D31212}"/>
              </a:ext>
            </a:extLst>
          </p:cNvPr>
          <p:cNvSpPr/>
          <p:nvPr/>
        </p:nvSpPr>
        <p:spPr>
          <a:xfrm>
            <a:off x="6240300" y="2019481"/>
            <a:ext cx="4995046" cy="4667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1588">
              <a:lnSpc>
                <a:spcPct val="110000"/>
              </a:lnSpc>
              <a:spcBef>
                <a:spcPts val="400"/>
              </a:spcBef>
              <a:buSzPct val="88000"/>
              <a:buNone/>
              <a:tabLst>
                <a:tab pos="6647180" algn="l"/>
                <a:tab pos="6647815" algn="l"/>
              </a:tabLst>
            </a:pPr>
            <a:r>
              <a:rPr lang="en-US" sz="2400" spc="-10">
                <a:solidFill>
                  <a:schemeClr val="accent4"/>
                </a:solidFill>
                <a:latin typeface="Selawik Semibold" panose="020B0702040204020203" pitchFamily="34" charset="0"/>
              </a:rPr>
              <a:t>BOEM </a:t>
            </a:r>
            <a:r>
              <a:rPr lang="en-US" sz="2400" spc="-5">
                <a:solidFill>
                  <a:schemeClr val="accent4"/>
                </a:solidFill>
                <a:latin typeface="Selawik Semibold" panose="020B0702040204020203" pitchFamily="34" charset="0"/>
              </a:rPr>
              <a:t>Lease </a:t>
            </a:r>
            <a:r>
              <a:rPr lang="en-US" sz="2400" spc="-15">
                <a:solidFill>
                  <a:schemeClr val="accent4"/>
                </a:solidFill>
                <a:latin typeface="Selawik Semibold" panose="020B0702040204020203" pitchFamily="34" charset="0"/>
              </a:rPr>
              <a:t>Area</a:t>
            </a:r>
            <a:r>
              <a:rPr lang="en-US" sz="2400" spc="80">
                <a:solidFill>
                  <a:schemeClr val="accent4"/>
                </a:solidFill>
                <a:latin typeface="Selawik Semibold" panose="020B0702040204020203" pitchFamily="34" charset="0"/>
              </a:rPr>
              <a:t> OCS-A </a:t>
            </a:r>
            <a:r>
              <a:rPr lang="en-US" sz="2400" spc="-10">
                <a:solidFill>
                  <a:schemeClr val="accent4"/>
                </a:solidFill>
                <a:latin typeface="Selawik Semibold" panose="020B0702040204020203" pitchFamily="34" charset="0"/>
              </a:rPr>
              <a:t>0499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C627BE49-8C1B-4713-A6C0-B2DFE2C7CAA6}"/>
              </a:ext>
            </a:extLst>
          </p:cNvPr>
          <p:cNvSpPr/>
          <p:nvPr/>
        </p:nvSpPr>
        <p:spPr>
          <a:xfrm>
            <a:off x="6156719" y="2508280"/>
            <a:ext cx="4713969" cy="17326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31775" indent="-12065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sz="1400" spc="-10" dirty="0">
                <a:solidFill>
                  <a:schemeClr val="tx2"/>
                </a:solidFill>
              </a:rPr>
              <a:t>Up to 2.5 GW of offshore wind projects</a:t>
            </a:r>
          </a:p>
          <a:p>
            <a:pPr marL="231775" indent="-12065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sz="1400" spc="-10" dirty="0">
                <a:solidFill>
                  <a:schemeClr val="tx2"/>
                </a:solidFill>
              </a:rPr>
              <a:t>183,000</a:t>
            </a:r>
            <a:r>
              <a:rPr lang="en-US" sz="1400" spc="25" dirty="0">
                <a:solidFill>
                  <a:schemeClr val="tx2"/>
                </a:solidFill>
              </a:rPr>
              <a:t> </a:t>
            </a:r>
            <a:r>
              <a:rPr lang="en-US" sz="1400" spc="-15" dirty="0">
                <a:solidFill>
                  <a:schemeClr val="tx2"/>
                </a:solidFill>
              </a:rPr>
              <a:t>acres</a:t>
            </a:r>
          </a:p>
          <a:p>
            <a:pPr marL="231775" indent="-12065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sz="1400" spc="-15" dirty="0">
                <a:solidFill>
                  <a:schemeClr val="tx2"/>
                </a:solidFill>
              </a:rPr>
              <a:t>Approximately </a:t>
            </a:r>
            <a:r>
              <a:rPr lang="en-US" sz="1400" spc="-5" dirty="0">
                <a:solidFill>
                  <a:schemeClr val="tx2"/>
                </a:solidFill>
              </a:rPr>
              <a:t>8-20 miles </a:t>
            </a:r>
            <a:r>
              <a:rPr lang="en-US" sz="1400" spc="-25" dirty="0">
                <a:solidFill>
                  <a:schemeClr val="tx2"/>
                </a:solidFill>
              </a:rPr>
              <a:t>off </a:t>
            </a:r>
            <a:r>
              <a:rPr lang="en-US" sz="1400" spc="-10" dirty="0">
                <a:solidFill>
                  <a:schemeClr val="tx2"/>
                </a:solidFill>
              </a:rPr>
              <a:t>the</a:t>
            </a:r>
            <a:r>
              <a:rPr lang="en-US" sz="1400" spc="5" dirty="0">
                <a:solidFill>
                  <a:schemeClr val="tx2"/>
                </a:solidFill>
              </a:rPr>
              <a:t> </a:t>
            </a:r>
            <a:r>
              <a:rPr lang="en-US" sz="1400" spc="-15" dirty="0">
                <a:solidFill>
                  <a:schemeClr val="tx2"/>
                </a:solidFill>
              </a:rPr>
              <a:t>coast of New Jersey</a:t>
            </a:r>
          </a:p>
          <a:p>
            <a:pPr marL="231775" indent="-12065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sz="1400" spc="-10" dirty="0">
                <a:solidFill>
                  <a:schemeClr val="tx2"/>
                </a:solidFill>
              </a:rPr>
              <a:t>60-100’ water</a:t>
            </a:r>
            <a:r>
              <a:rPr lang="en-US" sz="1400" spc="80" dirty="0">
                <a:solidFill>
                  <a:schemeClr val="tx2"/>
                </a:solidFill>
              </a:rPr>
              <a:t> </a:t>
            </a:r>
            <a:r>
              <a:rPr lang="en-US" sz="1400" spc="-10" dirty="0">
                <a:solidFill>
                  <a:schemeClr val="tx2"/>
                </a:solidFill>
              </a:rPr>
              <a:t>depth</a:t>
            </a:r>
          </a:p>
          <a:p>
            <a:pPr marL="231775" indent="-12065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sz="1400" spc="-5" dirty="0">
                <a:solidFill>
                  <a:schemeClr val="tx2"/>
                </a:solidFill>
              </a:rPr>
              <a:t>Strategically located to deliver to the State of New Jersey (PJM) and the State of New York (NYISO)</a:t>
            </a:r>
          </a:p>
          <a:p>
            <a:pPr marL="231775" indent="-12065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sz="1400" spc="-5" dirty="0">
                <a:solidFill>
                  <a:schemeClr val="tx2"/>
                </a:solidFill>
              </a:rPr>
              <a:t>Expected to deliver MW in the mid-2020’s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="" xmlns:a16="http://schemas.microsoft.com/office/drawing/2014/main" id="{0B7E0D5A-3312-41C2-99BB-54C3D465702B}"/>
              </a:ext>
            </a:extLst>
          </p:cNvPr>
          <p:cNvSpPr/>
          <p:nvPr/>
        </p:nvSpPr>
        <p:spPr>
          <a:xfrm>
            <a:off x="6240300" y="4467647"/>
            <a:ext cx="4853686" cy="872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0000"/>
              </a:lnSpc>
              <a:spcBef>
                <a:spcPts val="400"/>
              </a:spcBef>
              <a:buSzPct val="88000"/>
              <a:buNone/>
              <a:tabLst>
                <a:tab pos="6647180" algn="l"/>
                <a:tab pos="6647815" algn="l"/>
              </a:tabLst>
            </a:pPr>
            <a:r>
              <a:rPr lang="en-US" sz="2400" spc="-10">
                <a:solidFill>
                  <a:schemeClr val="accent4"/>
                </a:solidFill>
                <a:latin typeface="Selawik Semibold" panose="020B0702040204020203" pitchFamily="34" charset="0"/>
              </a:rPr>
              <a:t>Lease Area Designed to Support a Portfolio of Projects</a:t>
            </a:r>
          </a:p>
        </p:txBody>
      </p:sp>
    </p:spTree>
    <p:extLst>
      <p:ext uri="{BB962C8B-B14F-4D97-AF65-F5344CB8AC3E}">
        <p14:creationId xmlns="" xmlns:p14="http://schemas.microsoft.com/office/powerpoint/2010/main" val="1428427359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8E01C46A-03D9-463F-BFA6-113A6F0D0C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Atlantic Shores Offshore Wind, LLC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D85971F7-53FF-40E0-8D38-6A8C672D5B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62A4E8-7915-48E8-B56D-92C7B4551644}" type="slidenum">
              <a:rPr lang="en-US" smtClean="0"/>
              <a:pPr/>
              <a:t>4</a:t>
            </a:fld>
            <a:endParaRPr lang="en-US"/>
          </a:p>
        </p:txBody>
      </p:sp>
      <p:graphicFrame>
        <p:nvGraphicFramePr>
          <p:cNvPr id="6" name="Table 5">
            <a:extLst>
              <a:ext uri="{FF2B5EF4-FFF2-40B4-BE49-F238E27FC236}">
                <a16:creationId xmlns="" xmlns:a16="http://schemas.microsoft.com/office/drawing/2014/main" id="{453C10BD-64CD-4759-950B-90DEE147063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36272024"/>
              </p:ext>
            </p:extLst>
          </p:nvPr>
        </p:nvGraphicFramePr>
        <p:xfrm>
          <a:off x="6512056" y="1672244"/>
          <a:ext cx="5370301" cy="4407932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717340">
                  <a:extLst>
                    <a:ext uri="{9D8B030D-6E8A-4147-A177-3AD203B41FA5}">
                      <a16:colId xmlns="" xmlns:a16="http://schemas.microsoft.com/office/drawing/2014/main" val="4248745765"/>
                    </a:ext>
                  </a:extLst>
                </a:gridCol>
                <a:gridCol w="3652961">
                  <a:extLst>
                    <a:ext uri="{9D8B030D-6E8A-4147-A177-3AD203B41FA5}">
                      <a16:colId xmlns="" xmlns:a16="http://schemas.microsoft.com/office/drawing/2014/main" val="1674116230"/>
                    </a:ext>
                  </a:extLst>
                </a:gridCol>
              </a:tblGrid>
              <a:tr h="45343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>
                          <a:solidFill>
                            <a:schemeClr val="accent4"/>
                          </a:solidFill>
                        </a:rPr>
                        <a:t>DECEMBER 4, 2018</a:t>
                      </a:r>
                    </a:p>
                    <a:p>
                      <a:pPr algn="l">
                        <a:lnSpc>
                          <a:spcPct val="100000"/>
                        </a:lnSpc>
                      </a:pPr>
                      <a:endParaRPr lang="en-US" sz="1200" b="1" dirty="0">
                        <a:solidFill>
                          <a:schemeClr val="accent4"/>
                        </a:solidFill>
                        <a:latin typeface="+mn-lt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>
                          <a:solidFill>
                            <a:schemeClr val="tx2"/>
                          </a:solidFill>
                        </a:rPr>
                        <a:t>Lease Acquisition</a:t>
                      </a:r>
                    </a:p>
                    <a:p>
                      <a:pPr>
                        <a:lnSpc>
                          <a:spcPct val="100000"/>
                        </a:lnSpc>
                      </a:pPr>
                      <a:endParaRPr lang="en-US" sz="1200" dirty="0">
                        <a:solidFill>
                          <a:schemeClr val="tx2"/>
                        </a:solidFill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3041772186"/>
                  </a:ext>
                </a:extLst>
              </a:tr>
              <a:tr h="45343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>
                          <a:solidFill>
                            <a:schemeClr val="accent4"/>
                          </a:solidFill>
                        </a:rPr>
                        <a:t>DECEMBER 10, 2018</a:t>
                      </a:r>
                    </a:p>
                    <a:p>
                      <a:pPr algn="l">
                        <a:lnSpc>
                          <a:spcPct val="100000"/>
                        </a:lnSpc>
                      </a:pPr>
                      <a:endParaRPr lang="en-US" sz="1200" b="1" dirty="0">
                        <a:solidFill>
                          <a:schemeClr val="accent4"/>
                        </a:solidFill>
                        <a:latin typeface="+mn-lt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>
                          <a:solidFill>
                            <a:schemeClr val="tx2"/>
                          </a:solidFill>
                        </a:rPr>
                        <a:t>PJM Interconnection Filings </a:t>
                      </a:r>
                    </a:p>
                    <a:p>
                      <a:pPr>
                        <a:lnSpc>
                          <a:spcPct val="100000"/>
                        </a:lnSpc>
                      </a:pPr>
                      <a:endParaRPr lang="en-US" sz="1200">
                        <a:solidFill>
                          <a:schemeClr val="tx2"/>
                        </a:solidFill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2234381052"/>
                  </a:ext>
                </a:extLst>
              </a:tr>
              <a:tr h="45343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>
                          <a:solidFill>
                            <a:schemeClr val="accent4"/>
                          </a:solidFill>
                        </a:rPr>
                        <a:t>DECEMBER 28, 2019</a:t>
                      </a:r>
                    </a:p>
                    <a:p>
                      <a:pPr algn="l">
                        <a:lnSpc>
                          <a:spcPct val="100000"/>
                        </a:lnSpc>
                      </a:pPr>
                      <a:endParaRPr lang="en-US" sz="1200" b="1">
                        <a:solidFill>
                          <a:schemeClr val="accent4"/>
                        </a:solidFill>
                        <a:latin typeface="+mn-lt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>
                          <a:solidFill>
                            <a:schemeClr val="tx2"/>
                          </a:solidFill>
                        </a:rPr>
                        <a:t>Filed NJ OREC Application</a:t>
                      </a:r>
                    </a:p>
                    <a:p>
                      <a:pPr>
                        <a:lnSpc>
                          <a:spcPct val="100000"/>
                        </a:lnSpc>
                      </a:pPr>
                      <a:endParaRPr lang="en-US" sz="1200" dirty="0">
                        <a:solidFill>
                          <a:schemeClr val="tx2"/>
                        </a:solidFill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412063180"/>
                  </a:ext>
                </a:extLst>
              </a:tr>
              <a:tr h="453438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</a:pPr>
                      <a:r>
                        <a:rPr lang="en-US" sz="1200" b="1">
                          <a:solidFill>
                            <a:schemeClr val="accent4"/>
                          </a:solidFill>
                          <a:latin typeface="+mn-lt"/>
                        </a:rPr>
                        <a:t>JANUARY 2019</a:t>
                      </a:r>
                    </a:p>
                    <a:p>
                      <a:pPr algn="l">
                        <a:lnSpc>
                          <a:spcPct val="100000"/>
                        </a:lnSpc>
                      </a:pPr>
                      <a:endParaRPr lang="en-US" sz="1200" b="1">
                        <a:solidFill>
                          <a:schemeClr val="accent4"/>
                        </a:solidFill>
                        <a:latin typeface="+mn-lt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200" dirty="0">
                          <a:solidFill>
                            <a:schemeClr val="tx2"/>
                          </a:solidFill>
                          <a:latin typeface="+mn-lt"/>
                        </a:rPr>
                        <a:t>NYISO Interconnection Filing</a:t>
                      </a:r>
                    </a:p>
                    <a:p>
                      <a:pPr>
                        <a:lnSpc>
                          <a:spcPct val="100000"/>
                        </a:lnSpc>
                      </a:pPr>
                      <a:endParaRPr lang="en-US" sz="1200" dirty="0">
                        <a:solidFill>
                          <a:schemeClr val="tx2"/>
                        </a:solidFill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502145168"/>
                  </a:ext>
                </a:extLst>
              </a:tr>
              <a:tr h="453438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</a:pPr>
                      <a:r>
                        <a:rPr lang="en-US" sz="1200" b="1">
                          <a:solidFill>
                            <a:schemeClr val="accent4"/>
                          </a:solidFill>
                          <a:latin typeface="+mn-lt"/>
                        </a:rPr>
                        <a:t>FEBRUARY 14, 2019</a:t>
                      </a:r>
                    </a:p>
                    <a:p>
                      <a:pPr algn="l">
                        <a:lnSpc>
                          <a:spcPct val="100000"/>
                        </a:lnSpc>
                      </a:pPr>
                      <a:endParaRPr lang="en-US" sz="1200" b="1">
                        <a:solidFill>
                          <a:schemeClr val="accent4"/>
                        </a:solidFill>
                        <a:latin typeface="+mn-lt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200" dirty="0">
                          <a:solidFill>
                            <a:schemeClr val="tx2"/>
                          </a:solidFill>
                          <a:latin typeface="+mn-lt"/>
                        </a:rPr>
                        <a:t>Filed NY OREC Application</a:t>
                      </a:r>
                    </a:p>
                    <a:p>
                      <a:pPr>
                        <a:lnSpc>
                          <a:spcPct val="100000"/>
                        </a:lnSpc>
                      </a:pPr>
                      <a:endParaRPr lang="en-US" sz="1200" dirty="0">
                        <a:solidFill>
                          <a:schemeClr val="tx2"/>
                        </a:solidFill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232965155"/>
                  </a:ext>
                </a:extLst>
              </a:tr>
              <a:tr h="2121932"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00000"/>
                        </a:lnSpc>
                        <a:spcAft>
                          <a:spcPts val="600"/>
                        </a:spcAft>
                        <a:buNone/>
                      </a:pPr>
                      <a:r>
                        <a:rPr lang="en-US" sz="1200" b="1">
                          <a:solidFill>
                            <a:schemeClr val="accent4"/>
                          </a:solidFill>
                        </a:rPr>
                        <a:t>FEBRUARY 2019 to PRESENT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indent="0">
                        <a:lnSpc>
                          <a:spcPct val="100000"/>
                        </a:lnSpc>
                        <a:spcAft>
                          <a:spcPts val="600"/>
                        </a:spcAft>
                        <a:buNone/>
                      </a:pPr>
                      <a:r>
                        <a:rPr lang="en-US" sz="1200" dirty="0">
                          <a:solidFill>
                            <a:schemeClr val="tx2"/>
                          </a:solidFill>
                        </a:rPr>
                        <a:t>Primary activities since filing of OREC applications:</a:t>
                      </a:r>
                    </a:p>
                    <a:p>
                      <a:pPr marL="339725" lvl="1" indent="-112713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200" i="1" dirty="0">
                          <a:solidFill>
                            <a:schemeClr val="tx2"/>
                          </a:solidFill>
                        </a:rPr>
                        <a:t>Stakeholder Engagement</a:t>
                      </a:r>
                    </a:p>
                    <a:p>
                      <a:pPr marL="339725" lvl="1" indent="-112713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200" i="1" dirty="0">
                          <a:solidFill>
                            <a:schemeClr val="tx2"/>
                          </a:solidFill>
                        </a:rPr>
                        <a:t>Resource Assessment and Marine Site Characterization Activities</a:t>
                      </a:r>
                    </a:p>
                    <a:p>
                      <a:pPr marL="339725" lvl="1" indent="-112713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200" i="1" dirty="0">
                          <a:solidFill>
                            <a:schemeClr val="tx2"/>
                          </a:solidFill>
                        </a:rPr>
                        <a:t>Advancement of Interconnection Strategy </a:t>
                      </a:r>
                    </a:p>
                    <a:p>
                      <a:pPr marL="339725" lvl="1" indent="-112713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200" i="1" dirty="0">
                          <a:solidFill>
                            <a:schemeClr val="tx2"/>
                          </a:solidFill>
                        </a:rPr>
                        <a:t>Environmental Desktop/Permitting Assessments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3380647010"/>
                  </a:ext>
                </a:extLst>
              </a:tr>
            </a:tbl>
          </a:graphicData>
        </a:graphic>
      </p:graphicFrame>
      <p:pic>
        <p:nvPicPr>
          <p:cNvPr id="13" name="Picture 12" descr="A silhouette of a person with a sunset in the background&#10;&#10;Description generated with very high confidence">
            <a:extLst>
              <a:ext uri="{FF2B5EF4-FFF2-40B4-BE49-F238E27FC236}">
                <a16:creationId xmlns="" xmlns:a16="http://schemas.microsoft.com/office/drawing/2014/main" id="{D89C8DD1-1E4D-43F4-8ED1-6648DDA155F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 l="23901"/>
          <a:stretch/>
        </p:blipFill>
        <p:spPr>
          <a:xfrm>
            <a:off x="0" y="680088"/>
            <a:ext cx="6308058" cy="5507604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="" xmlns:a16="http://schemas.microsoft.com/office/drawing/2014/main" id="{2587BF44-446C-4549-8D69-9D8C31AA27C2}"/>
              </a:ext>
            </a:extLst>
          </p:cNvPr>
          <p:cNvSpPr/>
          <p:nvPr/>
        </p:nvSpPr>
        <p:spPr>
          <a:xfrm>
            <a:off x="0" y="680088"/>
            <a:ext cx="6308057" cy="5507604"/>
          </a:xfrm>
          <a:prstGeom prst="rect">
            <a:avLst/>
          </a:prstGeom>
          <a:solidFill>
            <a:srgbClr val="001A70">
              <a:alpha val="10196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grpSp>
        <p:nvGrpSpPr>
          <p:cNvPr id="19" name="Group 18">
            <a:extLst>
              <a:ext uri="{FF2B5EF4-FFF2-40B4-BE49-F238E27FC236}">
                <a16:creationId xmlns="" xmlns:a16="http://schemas.microsoft.com/office/drawing/2014/main" id="{79DB7AED-9DF8-4A3F-9B1F-56B1B6882A67}"/>
              </a:ext>
            </a:extLst>
          </p:cNvPr>
          <p:cNvGrpSpPr/>
          <p:nvPr/>
        </p:nvGrpSpPr>
        <p:grpSpPr>
          <a:xfrm>
            <a:off x="0" y="6080176"/>
            <a:ext cx="6308057" cy="107516"/>
            <a:chOff x="4400547" y="6055296"/>
            <a:chExt cx="7791452" cy="107516"/>
          </a:xfrm>
        </p:grpSpPr>
        <p:sp>
          <p:nvSpPr>
            <p:cNvPr id="20" name="Rectangle 19">
              <a:extLst>
                <a:ext uri="{FF2B5EF4-FFF2-40B4-BE49-F238E27FC236}">
                  <a16:creationId xmlns="" xmlns:a16="http://schemas.microsoft.com/office/drawing/2014/main" id="{D95D4BB0-BFE9-4878-A22C-2F8BE27A3BA4}"/>
                </a:ext>
              </a:extLst>
            </p:cNvPr>
            <p:cNvSpPr/>
            <p:nvPr/>
          </p:nvSpPr>
          <p:spPr>
            <a:xfrm>
              <a:off x="4400547" y="6055296"/>
              <a:ext cx="7791452" cy="54864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20">
              <a:extLst>
                <a:ext uri="{FF2B5EF4-FFF2-40B4-BE49-F238E27FC236}">
                  <a16:creationId xmlns="" xmlns:a16="http://schemas.microsoft.com/office/drawing/2014/main" id="{1626270C-90C2-4BEE-86E6-05F36AC7F6EC}"/>
                </a:ext>
              </a:extLst>
            </p:cNvPr>
            <p:cNvSpPr/>
            <p:nvPr/>
          </p:nvSpPr>
          <p:spPr>
            <a:xfrm flipV="1">
              <a:off x="4400547" y="6089766"/>
              <a:ext cx="7791452" cy="73046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Title 4">
            <a:extLst>
              <a:ext uri="{FF2B5EF4-FFF2-40B4-BE49-F238E27FC236}">
                <a16:creationId xmlns="" xmlns:a16="http://schemas.microsoft.com/office/drawing/2014/main" id="{9778F7A1-03EF-4880-9ED6-F5061773D773}"/>
              </a:ext>
            </a:extLst>
          </p:cNvPr>
          <p:cNvSpPr txBox="1">
            <a:spLocks/>
          </p:cNvSpPr>
          <p:nvPr/>
        </p:nvSpPr>
        <p:spPr>
          <a:xfrm>
            <a:off x="6512056" y="716827"/>
            <a:ext cx="5507133" cy="82391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b="1" dirty="0">
                <a:solidFill>
                  <a:schemeClr val="tx2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Atlantic Shores Activities To Date</a:t>
            </a:r>
            <a:r>
              <a:rPr lang="en-US" sz="2400" b="1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/>
            </a:r>
            <a:br>
              <a:rPr lang="en-US" sz="2400" b="1" dirty="0">
                <a:latin typeface="Segoe UI Semibold" panose="020B0702040204020203" pitchFamily="34" charset="0"/>
                <a:cs typeface="Segoe UI Semibold" panose="020B0702040204020203" pitchFamily="34" charset="0"/>
              </a:rPr>
            </a:br>
            <a:r>
              <a:rPr lang="en-US" sz="2000" b="1" dirty="0">
                <a:solidFill>
                  <a:schemeClr val="accent4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Overview</a:t>
            </a:r>
            <a:endParaRPr lang="en-US" sz="2400" b="1" dirty="0">
              <a:solidFill>
                <a:schemeClr val="accent4"/>
              </a:solidFill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="" xmlns:a16="http://schemas.microsoft.com/office/drawing/2014/main" id="{EEA1858B-D6A3-44AC-9463-36EBB59A2487}"/>
              </a:ext>
            </a:extLst>
          </p:cNvPr>
          <p:cNvSpPr/>
          <p:nvPr/>
        </p:nvSpPr>
        <p:spPr>
          <a:xfrm>
            <a:off x="5974813" y="3244334"/>
            <a:ext cx="2423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>
                <a:solidFill>
                  <a:srgbClr val="000000"/>
                </a:solidFill>
                <a:latin typeface="Times New Roman" panose="02020603050405020304" pitchFamily="18" charset="0"/>
              </a:rPr>
              <a:t> </a:t>
            </a:r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87777248-E27D-45D7-BA1D-0332809C128B}"/>
              </a:ext>
            </a:extLst>
          </p:cNvPr>
          <p:cNvSpPr/>
          <p:nvPr/>
        </p:nvSpPr>
        <p:spPr>
          <a:xfrm>
            <a:off x="5974813" y="3244334"/>
            <a:ext cx="2423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>
                <a:solidFill>
                  <a:srgbClr val="000000"/>
                </a:solidFill>
                <a:latin typeface="Times New Roman" panose="02020603050405020304" pitchFamily="18" charset="0"/>
              </a:rPr>
              <a:t> 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613872294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8E01C46A-03D9-463F-BFA6-113A6F0D0C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Atlantic Shores Offshore Wind, LLC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D85971F7-53FF-40E0-8D38-6A8C672D5B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62A4E8-7915-48E8-B56D-92C7B4551644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5" name="Title 4">
            <a:extLst>
              <a:ext uri="{FF2B5EF4-FFF2-40B4-BE49-F238E27FC236}">
                <a16:creationId xmlns="" xmlns:a16="http://schemas.microsoft.com/office/drawing/2014/main" id="{782619AD-B923-4C5B-AD53-861B45EA70A2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6627705" y="712576"/>
            <a:ext cx="5507133" cy="823913"/>
          </a:xfrm>
          <a:prstGeom prst="rect">
            <a:avLst/>
          </a:prstGeom>
        </p:spPr>
        <p:txBody>
          <a:bodyPr/>
          <a:lstStyle/>
          <a:p>
            <a:r>
              <a:rPr lang="en-US" sz="2400" b="1" dirty="0">
                <a:solidFill>
                  <a:schemeClr val="tx2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Atlantic Shores Activities</a:t>
            </a:r>
            <a:r>
              <a:rPr lang="en-US" sz="2400" b="1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/>
            </a:r>
            <a:br>
              <a:rPr lang="en-US" sz="2400" b="1" dirty="0">
                <a:latin typeface="Segoe UI Semibold" panose="020B0702040204020203" pitchFamily="34" charset="0"/>
                <a:cs typeface="Segoe UI Semibold" panose="020B0702040204020203" pitchFamily="34" charset="0"/>
              </a:rPr>
            </a:br>
            <a:r>
              <a:rPr lang="en-US" sz="2000" b="1" dirty="0">
                <a:solidFill>
                  <a:schemeClr val="accent4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Site Assessment &amp; Characterization</a:t>
            </a:r>
            <a:endParaRPr lang="en-US" sz="2400" b="1" dirty="0">
              <a:solidFill>
                <a:schemeClr val="accent4"/>
              </a:solidFill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graphicFrame>
        <p:nvGraphicFramePr>
          <p:cNvPr id="6" name="Table 5">
            <a:extLst>
              <a:ext uri="{FF2B5EF4-FFF2-40B4-BE49-F238E27FC236}">
                <a16:creationId xmlns="" xmlns:a16="http://schemas.microsoft.com/office/drawing/2014/main" id="{1B97225A-9CF6-4356-9AB7-8CF9F35EA56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428666047"/>
              </p:ext>
            </p:extLst>
          </p:nvPr>
        </p:nvGraphicFramePr>
        <p:xfrm>
          <a:off x="6627704" y="1549189"/>
          <a:ext cx="5120640" cy="461468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200686">
                  <a:extLst>
                    <a:ext uri="{9D8B030D-6E8A-4147-A177-3AD203B41FA5}">
                      <a16:colId xmlns="" xmlns:a16="http://schemas.microsoft.com/office/drawing/2014/main" val="3619519308"/>
                    </a:ext>
                  </a:extLst>
                </a:gridCol>
                <a:gridCol w="3919954">
                  <a:extLst>
                    <a:ext uri="{9D8B030D-6E8A-4147-A177-3AD203B41FA5}">
                      <a16:colId xmlns="" xmlns:a16="http://schemas.microsoft.com/office/drawing/2014/main" val="4226635469"/>
                    </a:ext>
                  </a:extLst>
                </a:gridCol>
              </a:tblGrid>
              <a:tr h="833363">
                <a:tc rowSpan="2">
                  <a:txBody>
                    <a:bodyPr/>
                    <a:lstStyle/>
                    <a:p>
                      <a:r>
                        <a:rPr lang="en-US" sz="1400" b="1" dirty="0">
                          <a:solidFill>
                            <a:schemeClr val="accent4"/>
                          </a:solidFill>
                        </a:rPr>
                        <a:t>JUNE 2019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solidFill>
                            <a:schemeClr val="tx2"/>
                          </a:solidFill>
                        </a:rPr>
                        <a:t>Submitted permit applications to NOAA to support 2019-2020 Marine Geophysical/ Geotechnical Surveys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2246174294"/>
                  </a:ext>
                </a:extLst>
              </a:tr>
              <a:tr h="956931">
                <a:tc vMerge="1">
                  <a:txBody>
                    <a:bodyPr/>
                    <a:lstStyle/>
                    <a:p>
                      <a:endParaRPr lang="en-US" sz="1200" b="1" dirty="0">
                        <a:solidFill>
                          <a:schemeClr val="accent4"/>
                        </a:solidFill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600"/>
                        </a:spcAft>
                      </a:pPr>
                      <a:r>
                        <a:rPr lang="en-US" sz="1400" dirty="0">
                          <a:solidFill>
                            <a:schemeClr val="tx2"/>
                          </a:solidFill>
                        </a:rPr>
                        <a:t>Rutgers University</a:t>
                      </a:r>
                    </a:p>
                    <a:p>
                      <a:pPr marL="177800" indent="-109538">
                        <a:spcAft>
                          <a:spcPts val="6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400" i="1" dirty="0">
                          <a:solidFill>
                            <a:schemeClr val="tx2"/>
                          </a:solidFill>
                        </a:rPr>
                        <a:t>Current focus is </a:t>
                      </a:r>
                      <a:r>
                        <a:rPr lang="en-US" sz="1400" i="1" dirty="0" err="1">
                          <a:solidFill>
                            <a:schemeClr val="tx2"/>
                          </a:solidFill>
                        </a:rPr>
                        <a:t>metocean</a:t>
                      </a:r>
                      <a:r>
                        <a:rPr lang="en-US" sz="1400" i="1" dirty="0">
                          <a:solidFill>
                            <a:schemeClr val="tx2"/>
                          </a:solidFill>
                        </a:rPr>
                        <a:t> studies</a:t>
                      </a:r>
                    </a:p>
                    <a:p>
                      <a:pPr marL="177800" indent="-109538">
                        <a:spcAft>
                          <a:spcPts val="6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400" i="1" dirty="0">
                          <a:solidFill>
                            <a:schemeClr val="tx2"/>
                          </a:solidFill>
                        </a:rPr>
                        <a:t>Visibility Study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2859343963"/>
                  </a:ext>
                </a:extLst>
              </a:tr>
              <a:tr h="935665">
                <a:tc rowSpan="2">
                  <a:txBody>
                    <a:bodyPr/>
                    <a:lstStyle/>
                    <a:p>
                      <a:r>
                        <a:rPr lang="en-US" sz="1400" b="1" dirty="0">
                          <a:solidFill>
                            <a:schemeClr val="accent4"/>
                          </a:solidFill>
                        </a:rPr>
                        <a:t>JULY 2019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spcAft>
                          <a:spcPts val="600"/>
                        </a:spcAft>
                      </a:pPr>
                      <a:r>
                        <a:rPr lang="en-US" sz="1400" kern="1200" dirty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Submitted BOEM survey plans </a:t>
                      </a:r>
                    </a:p>
                    <a:p>
                      <a:pPr marL="177800" lvl="1" indent="-109538" algn="l" defTabSz="914400" rtl="0" eaLnBrk="1" latinLnBrk="0" hangingPunct="1">
                        <a:spcBef>
                          <a:spcPts val="0"/>
                        </a:spcBef>
                        <a:spcAft>
                          <a:spcPts val="6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400" i="1" kern="1200" dirty="0" err="1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FLiDAR</a:t>
                      </a:r>
                      <a:r>
                        <a:rPr lang="en-US" sz="1400" i="1" kern="1200" dirty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 site clearance</a:t>
                      </a:r>
                    </a:p>
                    <a:p>
                      <a:pPr marL="177800" lvl="1" indent="-109538" algn="l" defTabSz="914400" rtl="0" eaLnBrk="1" latinLnBrk="0" hangingPunct="1">
                        <a:spcBef>
                          <a:spcPts val="0"/>
                        </a:spcBef>
                        <a:spcAft>
                          <a:spcPts val="6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400" i="1" kern="1200" dirty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Lease area Reconnaissance Surveys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2479607103"/>
                  </a:ext>
                </a:extLst>
              </a:tr>
              <a:tr h="595423">
                <a:tc vMerge="1">
                  <a:txBody>
                    <a:bodyPr/>
                    <a:lstStyle/>
                    <a:p>
                      <a:endParaRPr lang="en-US" sz="1200" b="1" dirty="0">
                        <a:solidFill>
                          <a:schemeClr val="accent4"/>
                        </a:solidFill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chemeClr val="tx2"/>
                          </a:solidFill>
                        </a:rPr>
                        <a:t>Procured </a:t>
                      </a:r>
                      <a:r>
                        <a:rPr lang="en-US" sz="1400" dirty="0" err="1">
                          <a:solidFill>
                            <a:schemeClr val="tx2"/>
                          </a:solidFill>
                        </a:rPr>
                        <a:t>FLiDAR</a:t>
                      </a:r>
                      <a:r>
                        <a:rPr lang="en-US" sz="1400" dirty="0">
                          <a:solidFill>
                            <a:schemeClr val="tx2"/>
                          </a:solidFill>
                        </a:rPr>
                        <a:t> units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741437928"/>
                  </a:ext>
                </a:extLst>
              </a:tr>
              <a:tr h="646649">
                <a:tc>
                  <a:txBody>
                    <a:bodyPr/>
                    <a:lstStyle/>
                    <a:p>
                      <a:r>
                        <a:rPr lang="en-US" sz="1400" b="1" dirty="0">
                          <a:solidFill>
                            <a:schemeClr val="accent4"/>
                          </a:solidFill>
                        </a:rPr>
                        <a:t>SEPT 2019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chemeClr val="tx2"/>
                          </a:solidFill>
                        </a:rPr>
                        <a:t>Initiated Lease Area marine geophysical reconnaissance surveys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46554099"/>
                  </a:ext>
                </a:extLst>
              </a:tr>
              <a:tr h="646649">
                <a:tc>
                  <a:txBody>
                    <a:bodyPr/>
                    <a:lstStyle/>
                    <a:p>
                      <a:r>
                        <a:rPr lang="en-US" sz="1400" b="1" dirty="0">
                          <a:solidFill>
                            <a:schemeClr val="accent4"/>
                          </a:solidFill>
                        </a:rPr>
                        <a:t>Q1 2020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err="1">
                          <a:solidFill>
                            <a:schemeClr val="tx2"/>
                          </a:solidFill>
                        </a:rPr>
                        <a:t>Metocean</a:t>
                      </a:r>
                      <a:r>
                        <a:rPr lang="en-US" sz="1400" dirty="0">
                          <a:solidFill>
                            <a:schemeClr val="tx2"/>
                          </a:solidFill>
                        </a:rPr>
                        <a:t> measurement campaign begins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2146230726"/>
                  </a:ext>
                </a:extLst>
              </a:tr>
            </a:tbl>
          </a:graphicData>
        </a:graphic>
      </p:graphicFrame>
      <p:sp>
        <p:nvSpPr>
          <p:cNvPr id="11" name="Rectangle 10">
            <a:extLst>
              <a:ext uri="{FF2B5EF4-FFF2-40B4-BE49-F238E27FC236}">
                <a16:creationId xmlns="" xmlns:a16="http://schemas.microsoft.com/office/drawing/2014/main" id="{AE6B9811-8DF8-44E1-A31A-ED6CEEC2D72A}"/>
              </a:ext>
            </a:extLst>
          </p:cNvPr>
          <p:cNvSpPr/>
          <p:nvPr/>
        </p:nvSpPr>
        <p:spPr>
          <a:xfrm>
            <a:off x="-2" y="744810"/>
            <a:ext cx="6308057" cy="5325016"/>
          </a:xfrm>
          <a:prstGeom prst="rect">
            <a:avLst/>
          </a:prstGeom>
          <a:solidFill>
            <a:srgbClr val="001A70">
              <a:alpha val="10196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grpSp>
        <p:nvGrpSpPr>
          <p:cNvPr id="13" name="Group 12">
            <a:extLst>
              <a:ext uri="{FF2B5EF4-FFF2-40B4-BE49-F238E27FC236}">
                <a16:creationId xmlns="" xmlns:a16="http://schemas.microsoft.com/office/drawing/2014/main" id="{29C1D65C-366B-4FF3-9408-15FCBBBF03B1}"/>
              </a:ext>
            </a:extLst>
          </p:cNvPr>
          <p:cNvGrpSpPr/>
          <p:nvPr/>
        </p:nvGrpSpPr>
        <p:grpSpPr>
          <a:xfrm>
            <a:off x="0" y="6080176"/>
            <a:ext cx="6308057" cy="107516"/>
            <a:chOff x="4400547" y="6055296"/>
            <a:chExt cx="7791452" cy="107516"/>
          </a:xfrm>
        </p:grpSpPr>
        <p:sp>
          <p:nvSpPr>
            <p:cNvPr id="14" name="Rectangle 13">
              <a:extLst>
                <a:ext uri="{FF2B5EF4-FFF2-40B4-BE49-F238E27FC236}">
                  <a16:creationId xmlns="" xmlns:a16="http://schemas.microsoft.com/office/drawing/2014/main" id="{81FD7118-6D57-496B-80BF-9A879F1E7CF1}"/>
                </a:ext>
              </a:extLst>
            </p:cNvPr>
            <p:cNvSpPr/>
            <p:nvPr/>
          </p:nvSpPr>
          <p:spPr>
            <a:xfrm>
              <a:off x="4400547" y="6055296"/>
              <a:ext cx="7791452" cy="54864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="" xmlns:a16="http://schemas.microsoft.com/office/drawing/2014/main" id="{D31CE7E4-440C-40E6-B1B9-24D0F31F3587}"/>
                </a:ext>
              </a:extLst>
            </p:cNvPr>
            <p:cNvSpPr/>
            <p:nvPr/>
          </p:nvSpPr>
          <p:spPr>
            <a:xfrm flipV="1">
              <a:off x="4400547" y="6089766"/>
              <a:ext cx="7791452" cy="73046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7" name="Picture 6" descr="A picture containing sky&#10;&#10;Description automatically generated">
            <a:extLst>
              <a:ext uri="{FF2B5EF4-FFF2-40B4-BE49-F238E27FC236}">
                <a16:creationId xmlns="" xmlns:a16="http://schemas.microsoft.com/office/drawing/2014/main" id="{8E17F026-0FA3-4F34-B2BC-E208FA1246C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885" t="2547" r="2373" b="2976"/>
          <a:stretch/>
        </p:blipFill>
        <p:spPr>
          <a:xfrm>
            <a:off x="-46758" y="744810"/>
            <a:ext cx="6364706" cy="5318131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910848706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8114A45F-7569-4197-88B2-0AA74A0EED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760708" y="6507144"/>
            <a:ext cx="3699808" cy="275378"/>
          </a:xfrm>
        </p:spPr>
        <p:txBody>
          <a:bodyPr/>
          <a:lstStyle/>
          <a:p>
            <a:r>
              <a:rPr lang="en-US"/>
              <a:t>Atlantic Shores Offshore Wind, LLC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52C3C138-62A9-4E83-84EE-6F6C033B73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71533" y="6508352"/>
            <a:ext cx="504962" cy="274320"/>
          </a:xfrm>
        </p:spPr>
        <p:txBody>
          <a:bodyPr/>
          <a:lstStyle/>
          <a:p>
            <a:fld id="{0562A4E8-7915-48E8-B56D-92C7B4551644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5" name="Title 4">
            <a:extLst>
              <a:ext uri="{FF2B5EF4-FFF2-40B4-BE49-F238E27FC236}">
                <a16:creationId xmlns="" xmlns:a16="http://schemas.microsoft.com/office/drawing/2014/main" id="{6ED20914-6252-4CEF-B12A-4EF8E5C037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10267499" cy="824354"/>
          </a:xfrm>
          <a:prstGeom prst="rect">
            <a:avLst/>
          </a:prstGeom>
        </p:spPr>
        <p:txBody>
          <a:bodyPr/>
          <a:lstStyle/>
          <a:p>
            <a:pPr marL="914400"/>
            <a:r>
              <a:rPr lang="en-US" sz="24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Atlantic Shores Development Plan – </a:t>
            </a:r>
            <a:r>
              <a:rPr lang="en-US" sz="2400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Key Milestones</a:t>
            </a:r>
          </a:p>
        </p:txBody>
      </p:sp>
      <p:grpSp>
        <p:nvGrpSpPr>
          <p:cNvPr id="161" name="Group 160">
            <a:extLst>
              <a:ext uri="{FF2B5EF4-FFF2-40B4-BE49-F238E27FC236}">
                <a16:creationId xmlns="" xmlns:a16="http://schemas.microsoft.com/office/drawing/2014/main" id="{6AE99F04-8767-44C6-86AD-37AC412BEA97}"/>
              </a:ext>
            </a:extLst>
          </p:cNvPr>
          <p:cNvGrpSpPr/>
          <p:nvPr/>
        </p:nvGrpSpPr>
        <p:grpSpPr>
          <a:xfrm>
            <a:off x="244992" y="1597197"/>
            <a:ext cx="11702016" cy="3860007"/>
            <a:chOff x="276854" y="1740931"/>
            <a:chExt cx="11702016" cy="3860007"/>
          </a:xfrm>
        </p:grpSpPr>
        <p:sp>
          <p:nvSpPr>
            <p:cNvPr id="2" name="Rectangle 1">
              <a:extLst>
                <a:ext uri="{FF2B5EF4-FFF2-40B4-BE49-F238E27FC236}">
                  <a16:creationId xmlns="" xmlns:a16="http://schemas.microsoft.com/office/drawing/2014/main" id="{4B228979-331A-48F3-8010-2801680B7138}"/>
                </a:ext>
              </a:extLst>
            </p:cNvPr>
            <p:cNvSpPr/>
            <p:nvPr/>
          </p:nvSpPr>
          <p:spPr>
            <a:xfrm>
              <a:off x="313551" y="2047410"/>
              <a:ext cx="1809304" cy="95410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400" dirty="0">
                  <a:solidFill>
                    <a:schemeClr val="accent1"/>
                  </a:solidFill>
                </a:rPr>
                <a:t>2019 Marine Surveys (Lease Area Reconnaissance/FLIDAR Clearance)</a:t>
              </a:r>
            </a:p>
          </p:txBody>
        </p:sp>
        <p:sp>
          <p:nvSpPr>
            <p:cNvPr id="7" name="Rectangle 6">
              <a:extLst>
                <a:ext uri="{FF2B5EF4-FFF2-40B4-BE49-F238E27FC236}">
                  <a16:creationId xmlns="" xmlns:a16="http://schemas.microsoft.com/office/drawing/2014/main" id="{F48F38E2-8F87-425C-AA8E-358AEB72BFD3}"/>
                </a:ext>
              </a:extLst>
            </p:cNvPr>
            <p:cNvSpPr/>
            <p:nvPr/>
          </p:nvSpPr>
          <p:spPr>
            <a:xfrm>
              <a:off x="421878" y="1740931"/>
              <a:ext cx="1592650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600">
                  <a:solidFill>
                    <a:schemeClr val="accent1"/>
                  </a:solidFill>
                  <a:latin typeface="Segoe UI Semibold" panose="020B0702040204020203" pitchFamily="34" charset="0"/>
                  <a:cs typeface="Segoe UI Semibold" panose="020B0702040204020203" pitchFamily="34" charset="0"/>
                </a:rPr>
                <a:t>Q3/Q4 2019</a:t>
              </a:r>
            </a:p>
          </p:txBody>
        </p:sp>
        <p:sp>
          <p:nvSpPr>
            <p:cNvPr id="8" name="Rectangle 7">
              <a:extLst>
                <a:ext uri="{FF2B5EF4-FFF2-40B4-BE49-F238E27FC236}">
                  <a16:creationId xmlns="" xmlns:a16="http://schemas.microsoft.com/office/drawing/2014/main" id="{497E99C5-62F4-438F-88CB-E1E84E63697D}"/>
                </a:ext>
              </a:extLst>
            </p:cNvPr>
            <p:cNvSpPr/>
            <p:nvPr/>
          </p:nvSpPr>
          <p:spPr>
            <a:xfrm>
              <a:off x="1918374" y="4646831"/>
              <a:ext cx="1344681" cy="95410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400">
                  <a:solidFill>
                    <a:schemeClr val="accent3"/>
                  </a:solidFill>
                </a:rPr>
                <a:t>Stakeholder Mapping and Engagement Plan Initiated</a:t>
              </a:r>
            </a:p>
          </p:txBody>
        </p:sp>
        <p:sp>
          <p:nvSpPr>
            <p:cNvPr id="9" name="Rectangle 8">
              <a:extLst>
                <a:ext uri="{FF2B5EF4-FFF2-40B4-BE49-F238E27FC236}">
                  <a16:creationId xmlns="" xmlns:a16="http://schemas.microsoft.com/office/drawing/2014/main" id="{99EDD65F-9A3E-4F12-8F3E-241234B21ACC}"/>
                </a:ext>
              </a:extLst>
            </p:cNvPr>
            <p:cNvSpPr/>
            <p:nvPr/>
          </p:nvSpPr>
          <p:spPr>
            <a:xfrm>
              <a:off x="3758095" y="2265631"/>
              <a:ext cx="1484929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endParaRPr lang="en-US" sz="1400">
                <a:solidFill>
                  <a:schemeClr val="accent4"/>
                </a:solidFill>
              </a:endParaRPr>
            </a:p>
          </p:txBody>
        </p:sp>
        <p:sp>
          <p:nvSpPr>
            <p:cNvPr id="10" name="Rectangle 9">
              <a:extLst>
                <a:ext uri="{FF2B5EF4-FFF2-40B4-BE49-F238E27FC236}">
                  <a16:creationId xmlns="" xmlns:a16="http://schemas.microsoft.com/office/drawing/2014/main" id="{73C203BA-AC65-42B2-A028-5BAD82956A90}"/>
                </a:ext>
              </a:extLst>
            </p:cNvPr>
            <p:cNvSpPr/>
            <p:nvPr/>
          </p:nvSpPr>
          <p:spPr>
            <a:xfrm>
              <a:off x="6245073" y="2153809"/>
              <a:ext cx="1693672" cy="95410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400">
                  <a:solidFill>
                    <a:schemeClr val="tx2"/>
                  </a:solidFill>
                </a:rPr>
                <a:t>Execution of Environmental Surveys and Assessments</a:t>
              </a:r>
            </a:p>
          </p:txBody>
        </p:sp>
        <p:sp>
          <p:nvSpPr>
            <p:cNvPr id="11" name="Rectangle 10">
              <a:extLst>
                <a:ext uri="{FF2B5EF4-FFF2-40B4-BE49-F238E27FC236}">
                  <a16:creationId xmlns="" xmlns:a16="http://schemas.microsoft.com/office/drawing/2014/main" id="{F8054ABA-4B15-4DF1-8A22-1566EE05017A}"/>
                </a:ext>
              </a:extLst>
            </p:cNvPr>
            <p:cNvSpPr/>
            <p:nvPr/>
          </p:nvSpPr>
          <p:spPr>
            <a:xfrm>
              <a:off x="4928529" y="4545629"/>
              <a:ext cx="931507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400">
                  <a:solidFill>
                    <a:schemeClr val="accent2"/>
                  </a:solidFill>
                </a:rPr>
                <a:t>SAP Approval</a:t>
              </a:r>
            </a:p>
          </p:txBody>
        </p:sp>
        <p:sp>
          <p:nvSpPr>
            <p:cNvPr id="12" name="Rectangle 11">
              <a:extLst>
                <a:ext uri="{FF2B5EF4-FFF2-40B4-BE49-F238E27FC236}">
                  <a16:creationId xmlns="" xmlns:a16="http://schemas.microsoft.com/office/drawing/2014/main" id="{134D3DE5-BA39-48E3-8B6A-5EE0FAB53CFD}"/>
                </a:ext>
              </a:extLst>
            </p:cNvPr>
            <p:cNvSpPr/>
            <p:nvPr/>
          </p:nvSpPr>
          <p:spPr>
            <a:xfrm>
              <a:off x="7703534" y="4485496"/>
              <a:ext cx="1693673" cy="73866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400">
                  <a:solidFill>
                    <a:schemeClr val="accent5"/>
                  </a:solidFill>
                </a:rPr>
                <a:t>Interconnection Agreement Finalized</a:t>
              </a:r>
            </a:p>
          </p:txBody>
        </p:sp>
        <p:sp>
          <p:nvSpPr>
            <p:cNvPr id="13" name="Rectangle 12">
              <a:extLst>
                <a:ext uri="{FF2B5EF4-FFF2-40B4-BE49-F238E27FC236}">
                  <a16:creationId xmlns="" xmlns:a16="http://schemas.microsoft.com/office/drawing/2014/main" id="{D2115FD6-6106-4D44-8265-B805F7DADA5F}"/>
                </a:ext>
              </a:extLst>
            </p:cNvPr>
            <p:cNvSpPr/>
            <p:nvPr/>
          </p:nvSpPr>
          <p:spPr>
            <a:xfrm>
              <a:off x="9215891" y="2506860"/>
              <a:ext cx="1255481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400">
                  <a:solidFill>
                    <a:schemeClr val="bg2"/>
                  </a:solidFill>
                </a:rPr>
                <a:t>COP Submission</a:t>
              </a:r>
            </a:p>
          </p:txBody>
        </p:sp>
        <p:cxnSp>
          <p:nvCxnSpPr>
            <p:cNvPr id="15" name="Straight Connector 14">
              <a:extLst>
                <a:ext uri="{FF2B5EF4-FFF2-40B4-BE49-F238E27FC236}">
                  <a16:creationId xmlns="" xmlns:a16="http://schemas.microsoft.com/office/drawing/2014/main" id="{6884FDE6-A7E5-4A1D-9C82-3611E434C268}"/>
                </a:ext>
              </a:extLst>
            </p:cNvPr>
            <p:cNvCxnSpPr>
              <a:cxnSpLocks/>
            </p:cNvCxnSpPr>
            <p:nvPr/>
          </p:nvCxnSpPr>
          <p:spPr>
            <a:xfrm>
              <a:off x="276854" y="3624952"/>
              <a:ext cx="11702016" cy="0"/>
            </a:xfrm>
            <a:prstGeom prst="line">
              <a:avLst/>
            </a:prstGeom>
            <a:ln w="76200">
              <a:solidFill>
                <a:schemeClr val="bg1">
                  <a:lumMod val="9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Rectangle 17">
              <a:extLst>
                <a:ext uri="{FF2B5EF4-FFF2-40B4-BE49-F238E27FC236}">
                  <a16:creationId xmlns="" xmlns:a16="http://schemas.microsoft.com/office/drawing/2014/main" id="{F51CBD62-AE52-43CE-9A99-B437DA229EC2}"/>
                </a:ext>
              </a:extLst>
            </p:cNvPr>
            <p:cNvSpPr/>
            <p:nvPr/>
          </p:nvSpPr>
          <p:spPr>
            <a:xfrm>
              <a:off x="1521619" y="4357470"/>
              <a:ext cx="1423788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600">
                  <a:solidFill>
                    <a:schemeClr val="accent3"/>
                  </a:solidFill>
                  <a:latin typeface="Segoe UI Semibold" panose="020B0702040204020203" pitchFamily="34" charset="0"/>
                  <a:cs typeface="Segoe UI Semibold" panose="020B0702040204020203" pitchFamily="34" charset="0"/>
                </a:rPr>
                <a:t>Q3 – Q4 2019</a:t>
              </a:r>
            </a:p>
          </p:txBody>
        </p:sp>
        <p:sp>
          <p:nvSpPr>
            <p:cNvPr id="19" name="Oval 18">
              <a:extLst>
                <a:ext uri="{FF2B5EF4-FFF2-40B4-BE49-F238E27FC236}">
                  <a16:creationId xmlns="" xmlns:a16="http://schemas.microsoft.com/office/drawing/2014/main" id="{6CB0A257-D714-4871-B019-A289856B6ED3}"/>
                </a:ext>
              </a:extLst>
            </p:cNvPr>
            <p:cNvSpPr/>
            <p:nvPr/>
          </p:nvSpPr>
          <p:spPr>
            <a:xfrm>
              <a:off x="823294" y="3412744"/>
              <a:ext cx="365760" cy="36576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67" name="Group 66">
              <a:extLst>
                <a:ext uri="{FF2B5EF4-FFF2-40B4-BE49-F238E27FC236}">
                  <a16:creationId xmlns="" xmlns:a16="http://schemas.microsoft.com/office/drawing/2014/main" id="{B73C6B0E-F260-495B-A9F5-5926C1AC49D8}"/>
                </a:ext>
              </a:extLst>
            </p:cNvPr>
            <p:cNvGrpSpPr/>
            <p:nvPr/>
          </p:nvGrpSpPr>
          <p:grpSpPr>
            <a:xfrm>
              <a:off x="549225" y="4166292"/>
              <a:ext cx="914400" cy="914400"/>
              <a:chOff x="445724" y="3948997"/>
              <a:chExt cx="914400" cy="914400"/>
            </a:xfrm>
          </p:grpSpPr>
          <p:sp>
            <p:nvSpPr>
              <p:cNvPr id="16" name="Oval 15">
                <a:extLst>
                  <a:ext uri="{FF2B5EF4-FFF2-40B4-BE49-F238E27FC236}">
                    <a16:creationId xmlns="" xmlns:a16="http://schemas.microsoft.com/office/drawing/2014/main" id="{284E77E0-0FBB-45A8-98B1-2ECA3FAE94CB}"/>
                  </a:ext>
                </a:extLst>
              </p:cNvPr>
              <p:cNvSpPr/>
              <p:nvPr/>
            </p:nvSpPr>
            <p:spPr>
              <a:xfrm>
                <a:off x="445724" y="3948997"/>
                <a:ext cx="914400" cy="914400"/>
              </a:xfrm>
              <a:prstGeom prst="ellipse">
                <a:avLst/>
              </a:prstGeom>
              <a:solidFill>
                <a:schemeClr val="bg1"/>
              </a:solidFill>
              <a:ln w="5715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23" name="Graphic 22" descr="Magnifying glass">
                <a:extLst>
                  <a:ext uri="{FF2B5EF4-FFF2-40B4-BE49-F238E27FC236}">
                    <a16:creationId xmlns="" xmlns:a16="http://schemas.microsoft.com/office/drawing/2014/main" id="{D7038021-6A54-4E83-AFE8-0502AF2FEF1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="" xmlns:a14="http://schemas.microsoft.com/office/drawing/2010/main"/>
                  </a:ext>
                  <a:ext uri="{96DAC541-7B7A-43D3-8B79-37D633B846F1}">
                    <asvg:svgBlip xmlns="" xmlns:asvg="http://schemas.microsoft.com/office/drawing/2016/SVG/main" r:embed="rId4"/>
                  </a:ext>
                </a:extLst>
              </a:blip>
              <a:stretch>
                <a:fillRect/>
              </a:stretch>
            </p:blipFill>
            <p:spPr>
              <a:xfrm>
                <a:off x="598438" y="4113027"/>
                <a:ext cx="604620" cy="604620"/>
              </a:xfrm>
              <a:prstGeom prst="rect">
                <a:avLst/>
              </a:prstGeom>
            </p:spPr>
          </p:pic>
        </p:grpSp>
        <p:sp>
          <p:nvSpPr>
            <p:cNvPr id="40" name="Rectangle 39">
              <a:extLst>
                <a:ext uri="{FF2B5EF4-FFF2-40B4-BE49-F238E27FC236}">
                  <a16:creationId xmlns="" xmlns:a16="http://schemas.microsoft.com/office/drawing/2014/main" id="{4FF1F3FE-32F9-4A14-A10F-F0BE61C81F7B}"/>
                </a:ext>
              </a:extLst>
            </p:cNvPr>
            <p:cNvSpPr/>
            <p:nvPr/>
          </p:nvSpPr>
          <p:spPr>
            <a:xfrm>
              <a:off x="3575266" y="1976797"/>
              <a:ext cx="939681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600">
                  <a:solidFill>
                    <a:schemeClr val="accent4"/>
                  </a:solidFill>
                  <a:latin typeface="Segoe UI Semibold" panose="020B0702040204020203" pitchFamily="34" charset="0"/>
                  <a:cs typeface="Segoe UI Semibold" panose="020B0702040204020203" pitchFamily="34" charset="0"/>
                </a:rPr>
                <a:t>Q4 2019</a:t>
              </a:r>
            </a:p>
          </p:txBody>
        </p:sp>
        <p:grpSp>
          <p:nvGrpSpPr>
            <p:cNvPr id="66" name="Group 65">
              <a:extLst>
                <a:ext uri="{FF2B5EF4-FFF2-40B4-BE49-F238E27FC236}">
                  <a16:creationId xmlns="" xmlns:a16="http://schemas.microsoft.com/office/drawing/2014/main" id="{07D77221-F8B7-48AA-97F7-642BE71F5B8F}"/>
                </a:ext>
              </a:extLst>
            </p:cNvPr>
            <p:cNvGrpSpPr/>
            <p:nvPr/>
          </p:nvGrpSpPr>
          <p:grpSpPr>
            <a:xfrm>
              <a:off x="2208937" y="2411342"/>
              <a:ext cx="2190206" cy="2680654"/>
              <a:chOff x="2272338" y="2182509"/>
              <a:chExt cx="2190206" cy="2680654"/>
            </a:xfrm>
          </p:grpSpPr>
          <p:sp>
            <p:nvSpPr>
              <p:cNvPr id="41" name="Oval 40">
                <a:extLst>
                  <a:ext uri="{FF2B5EF4-FFF2-40B4-BE49-F238E27FC236}">
                    <a16:creationId xmlns="" xmlns:a16="http://schemas.microsoft.com/office/drawing/2014/main" id="{EEF2844A-5A1B-4078-9287-3AE9EFED8695}"/>
                  </a:ext>
                </a:extLst>
              </p:cNvPr>
              <p:cNvSpPr/>
              <p:nvPr/>
            </p:nvSpPr>
            <p:spPr>
              <a:xfrm>
                <a:off x="3548144" y="3948763"/>
                <a:ext cx="914400" cy="914400"/>
              </a:xfrm>
              <a:prstGeom prst="ellipse">
                <a:avLst/>
              </a:prstGeom>
              <a:noFill/>
              <a:ln w="57150">
                <a:solidFill>
                  <a:schemeClr val="accent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33" name="Graphic 32" descr="Meeting">
                <a:extLst>
                  <a:ext uri="{FF2B5EF4-FFF2-40B4-BE49-F238E27FC236}">
                    <a16:creationId xmlns="" xmlns:a16="http://schemas.microsoft.com/office/drawing/2014/main" id="{9049A3BC-3912-4F20-8B33-F9713839D55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="" xmlns:a14="http://schemas.microsoft.com/office/drawing/2010/main"/>
                  </a:ext>
                  <a:ext uri="{96DAC541-7B7A-43D3-8B79-37D633B846F1}">
                    <asvg:svgBlip xmlns="" xmlns:asvg="http://schemas.microsoft.com/office/drawing/2016/SVG/main" r:embed="rId6"/>
                  </a:ext>
                </a:extLst>
              </a:blip>
              <a:stretch>
                <a:fillRect/>
              </a:stretch>
            </p:blipFill>
            <p:spPr>
              <a:xfrm>
                <a:off x="2272338" y="2182509"/>
                <a:ext cx="636974" cy="636974"/>
              </a:xfrm>
              <a:prstGeom prst="rect">
                <a:avLst/>
              </a:prstGeom>
            </p:spPr>
          </p:pic>
        </p:grpSp>
        <p:sp>
          <p:nvSpPr>
            <p:cNvPr id="42" name="Oval 41">
              <a:extLst>
                <a:ext uri="{FF2B5EF4-FFF2-40B4-BE49-F238E27FC236}">
                  <a16:creationId xmlns="" xmlns:a16="http://schemas.microsoft.com/office/drawing/2014/main" id="{81B425CE-47D3-4E67-A974-DE632D297A54}"/>
                </a:ext>
              </a:extLst>
            </p:cNvPr>
            <p:cNvSpPr/>
            <p:nvPr/>
          </p:nvSpPr>
          <p:spPr>
            <a:xfrm>
              <a:off x="4906270" y="2229777"/>
              <a:ext cx="914400" cy="914400"/>
            </a:xfrm>
            <a:prstGeom prst="ellipse">
              <a:avLst/>
            </a:prstGeom>
            <a:noFill/>
            <a:ln w="571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Rectangle 42">
              <a:extLst>
                <a:ext uri="{FF2B5EF4-FFF2-40B4-BE49-F238E27FC236}">
                  <a16:creationId xmlns="" xmlns:a16="http://schemas.microsoft.com/office/drawing/2014/main" id="{79FF0CDB-B7B0-4B47-A142-767B4AA488D6}"/>
                </a:ext>
              </a:extLst>
            </p:cNvPr>
            <p:cNvSpPr/>
            <p:nvPr/>
          </p:nvSpPr>
          <p:spPr>
            <a:xfrm>
              <a:off x="4906270" y="4240447"/>
              <a:ext cx="1296192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600">
                  <a:solidFill>
                    <a:schemeClr val="accent2"/>
                  </a:solidFill>
                  <a:latin typeface="Segoe UI Semibold" panose="020B0702040204020203" pitchFamily="34" charset="0"/>
                  <a:cs typeface="Segoe UI Semibold" panose="020B0702040204020203" pitchFamily="34" charset="0"/>
                </a:rPr>
                <a:t>Q1 2020</a:t>
              </a:r>
            </a:p>
          </p:txBody>
        </p:sp>
        <p:sp>
          <p:nvSpPr>
            <p:cNvPr id="44" name="Rectangle 43">
              <a:extLst>
                <a:ext uri="{FF2B5EF4-FFF2-40B4-BE49-F238E27FC236}">
                  <a16:creationId xmlns="" xmlns:a16="http://schemas.microsoft.com/office/drawing/2014/main" id="{8DA77F99-9E60-4190-91DF-90B7A25CD4CD}"/>
                </a:ext>
              </a:extLst>
            </p:cNvPr>
            <p:cNvSpPr/>
            <p:nvPr/>
          </p:nvSpPr>
          <p:spPr>
            <a:xfrm>
              <a:off x="6207125" y="1854682"/>
              <a:ext cx="2229414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600">
                  <a:solidFill>
                    <a:schemeClr val="tx2">
                      <a:lumMod val="50000"/>
                    </a:schemeClr>
                  </a:solidFill>
                  <a:latin typeface="Segoe UI Semibold" panose="020B0702040204020203" pitchFamily="34" charset="0"/>
                  <a:cs typeface="Segoe UI Semibold" panose="020B0702040204020203" pitchFamily="34" charset="0"/>
                </a:rPr>
                <a:t>Q2 – Q4 2020</a:t>
              </a:r>
            </a:p>
          </p:txBody>
        </p:sp>
        <p:grpSp>
          <p:nvGrpSpPr>
            <p:cNvPr id="65" name="Group 64">
              <a:extLst>
                <a:ext uri="{FF2B5EF4-FFF2-40B4-BE49-F238E27FC236}">
                  <a16:creationId xmlns="" xmlns:a16="http://schemas.microsoft.com/office/drawing/2014/main" id="{A7EE4F37-C5C0-4492-9364-DD0B6D5616E1}"/>
                </a:ext>
              </a:extLst>
            </p:cNvPr>
            <p:cNvGrpSpPr/>
            <p:nvPr/>
          </p:nvGrpSpPr>
          <p:grpSpPr>
            <a:xfrm>
              <a:off x="2071440" y="2255975"/>
              <a:ext cx="2190082" cy="2669856"/>
              <a:chOff x="2228517" y="2317218"/>
              <a:chExt cx="2190082" cy="2669856"/>
            </a:xfrm>
          </p:grpSpPr>
          <p:sp>
            <p:nvSpPr>
              <p:cNvPr id="17" name="Oval 16">
                <a:extLst>
                  <a:ext uri="{FF2B5EF4-FFF2-40B4-BE49-F238E27FC236}">
                    <a16:creationId xmlns="" xmlns:a16="http://schemas.microsoft.com/office/drawing/2014/main" id="{AF4B4B33-8C08-42B6-B25F-CF02A51E3522}"/>
                  </a:ext>
                </a:extLst>
              </p:cNvPr>
              <p:cNvSpPr/>
              <p:nvPr/>
            </p:nvSpPr>
            <p:spPr>
              <a:xfrm>
                <a:off x="2228517" y="2317218"/>
                <a:ext cx="914400" cy="914400"/>
              </a:xfrm>
              <a:prstGeom prst="ellipse">
                <a:avLst/>
              </a:prstGeom>
              <a:noFill/>
              <a:ln w="57150">
                <a:solidFill>
                  <a:schemeClr val="accent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49" name="Graphic 48" descr="Document">
                <a:extLst>
                  <a:ext uri="{FF2B5EF4-FFF2-40B4-BE49-F238E27FC236}">
                    <a16:creationId xmlns="" xmlns:a16="http://schemas.microsoft.com/office/drawing/2014/main" id="{9B187460-03DC-4CB8-A894-0BD48BF9A65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="" xmlns:a14="http://schemas.microsoft.com/office/drawing/2010/main"/>
                  </a:ext>
                  <a:ext uri="{96DAC541-7B7A-43D3-8B79-37D633B846F1}">
                    <asvg:svgBlip xmlns="" xmlns:asvg="http://schemas.microsoft.com/office/drawing/2016/SVG/main" r:embed="rId8"/>
                  </a:ext>
                </a:extLst>
              </a:blip>
              <a:stretch>
                <a:fillRect/>
              </a:stretch>
            </p:blipFill>
            <p:spPr>
              <a:xfrm>
                <a:off x="3802053" y="4370528"/>
                <a:ext cx="616546" cy="616546"/>
              </a:xfrm>
              <a:prstGeom prst="rect">
                <a:avLst/>
              </a:prstGeom>
            </p:spPr>
          </p:pic>
        </p:grpSp>
        <p:grpSp>
          <p:nvGrpSpPr>
            <p:cNvPr id="61" name="Group 60">
              <a:extLst>
                <a:ext uri="{FF2B5EF4-FFF2-40B4-BE49-F238E27FC236}">
                  <a16:creationId xmlns="" xmlns:a16="http://schemas.microsoft.com/office/drawing/2014/main" id="{35553B4A-AFFC-4DCA-9431-6D72542CB9F4}"/>
                </a:ext>
              </a:extLst>
            </p:cNvPr>
            <p:cNvGrpSpPr/>
            <p:nvPr/>
          </p:nvGrpSpPr>
          <p:grpSpPr>
            <a:xfrm>
              <a:off x="5056323" y="2419422"/>
              <a:ext cx="2308326" cy="2768050"/>
              <a:chOff x="5527369" y="2094690"/>
              <a:chExt cx="2308326" cy="2768050"/>
            </a:xfrm>
          </p:grpSpPr>
          <p:sp>
            <p:nvSpPr>
              <p:cNvPr id="45" name="Oval 44">
                <a:extLst>
                  <a:ext uri="{FF2B5EF4-FFF2-40B4-BE49-F238E27FC236}">
                    <a16:creationId xmlns="" xmlns:a16="http://schemas.microsoft.com/office/drawing/2014/main" id="{80F7EB71-D1DA-4768-BCC5-DD80C1EEF98D}"/>
                  </a:ext>
                </a:extLst>
              </p:cNvPr>
              <p:cNvSpPr/>
              <p:nvPr/>
            </p:nvSpPr>
            <p:spPr>
              <a:xfrm>
                <a:off x="6921295" y="3948340"/>
                <a:ext cx="914400" cy="914400"/>
              </a:xfrm>
              <a:prstGeom prst="ellipse">
                <a:avLst/>
              </a:prstGeom>
              <a:noFill/>
              <a:ln w="57150"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37" name="Graphic 36" descr="Checklist">
                <a:extLst>
                  <a:ext uri="{FF2B5EF4-FFF2-40B4-BE49-F238E27FC236}">
                    <a16:creationId xmlns="" xmlns:a16="http://schemas.microsoft.com/office/drawing/2014/main" id="{FD742409-62A5-404F-A102-97DD6A82C92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 cstate="screen">
                <a:extLst>
                  <a:ext uri="{28A0092B-C50C-407E-A947-70E740481C1C}">
                    <a14:useLocalDpi xmlns="" xmlns:a14="http://schemas.microsoft.com/office/drawing/2010/main"/>
                  </a:ext>
                  <a:ext uri="{96DAC541-7B7A-43D3-8B79-37D633B846F1}">
                    <asvg:svgBlip xmlns="" xmlns:asvg="http://schemas.microsoft.com/office/drawing/2016/SVG/main" r:embed="rId10"/>
                  </a:ext>
                </a:extLst>
              </a:blip>
              <a:stretch>
                <a:fillRect/>
              </a:stretch>
            </p:blipFill>
            <p:spPr>
              <a:xfrm>
                <a:off x="5527369" y="2094690"/>
                <a:ext cx="581790" cy="581790"/>
              </a:xfrm>
              <a:prstGeom prst="rect">
                <a:avLst/>
              </a:prstGeom>
            </p:spPr>
          </p:pic>
        </p:grpSp>
        <p:sp>
          <p:nvSpPr>
            <p:cNvPr id="50" name="Oval 49">
              <a:extLst>
                <a:ext uri="{FF2B5EF4-FFF2-40B4-BE49-F238E27FC236}">
                  <a16:creationId xmlns="" xmlns:a16="http://schemas.microsoft.com/office/drawing/2014/main" id="{B2E89163-82D3-49B0-8B4D-B67AB9363C0C}"/>
                </a:ext>
              </a:extLst>
            </p:cNvPr>
            <p:cNvSpPr/>
            <p:nvPr/>
          </p:nvSpPr>
          <p:spPr>
            <a:xfrm>
              <a:off x="7906038" y="2241864"/>
              <a:ext cx="914400" cy="914400"/>
            </a:xfrm>
            <a:prstGeom prst="ellipse">
              <a:avLst/>
            </a:prstGeom>
            <a:noFill/>
            <a:ln w="57150"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Oval 53">
              <a:extLst>
                <a:ext uri="{FF2B5EF4-FFF2-40B4-BE49-F238E27FC236}">
                  <a16:creationId xmlns="" xmlns:a16="http://schemas.microsoft.com/office/drawing/2014/main" id="{3C948D89-74B0-4220-AFC9-D7A0B6EE1C3A}"/>
                </a:ext>
              </a:extLst>
            </p:cNvPr>
            <p:cNvSpPr/>
            <p:nvPr/>
          </p:nvSpPr>
          <p:spPr>
            <a:xfrm>
              <a:off x="2350697" y="3413552"/>
              <a:ext cx="365760" cy="36576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Oval 54">
              <a:extLst>
                <a:ext uri="{FF2B5EF4-FFF2-40B4-BE49-F238E27FC236}">
                  <a16:creationId xmlns="" xmlns:a16="http://schemas.microsoft.com/office/drawing/2014/main" id="{5693FDEE-5FDA-4CE5-9EA6-6EC0A7AB0602}"/>
                </a:ext>
              </a:extLst>
            </p:cNvPr>
            <p:cNvSpPr/>
            <p:nvPr/>
          </p:nvSpPr>
          <p:spPr>
            <a:xfrm>
              <a:off x="3756765" y="3412744"/>
              <a:ext cx="365760" cy="36576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Rectangle 55">
              <a:extLst>
                <a:ext uri="{FF2B5EF4-FFF2-40B4-BE49-F238E27FC236}">
                  <a16:creationId xmlns="" xmlns:a16="http://schemas.microsoft.com/office/drawing/2014/main" id="{D091E745-05F0-41D6-8950-3F5FE4F64A9D}"/>
                </a:ext>
              </a:extLst>
            </p:cNvPr>
            <p:cNvSpPr/>
            <p:nvPr/>
          </p:nvSpPr>
          <p:spPr>
            <a:xfrm>
              <a:off x="7703534" y="4212039"/>
              <a:ext cx="970137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600">
                  <a:solidFill>
                    <a:schemeClr val="accent5"/>
                  </a:solidFill>
                  <a:latin typeface="Segoe UI Semibold" panose="020B0702040204020203" pitchFamily="34" charset="0"/>
                  <a:cs typeface="Segoe UI Semibold" panose="020B0702040204020203" pitchFamily="34" charset="0"/>
                </a:rPr>
                <a:t>Q4 2020</a:t>
              </a:r>
            </a:p>
          </p:txBody>
        </p:sp>
        <p:sp>
          <p:nvSpPr>
            <p:cNvPr id="57" name="Rectangle 56">
              <a:extLst>
                <a:ext uri="{FF2B5EF4-FFF2-40B4-BE49-F238E27FC236}">
                  <a16:creationId xmlns="" xmlns:a16="http://schemas.microsoft.com/office/drawing/2014/main" id="{C0BE1B81-CC9D-421B-9E89-BE26F2912826}"/>
                </a:ext>
              </a:extLst>
            </p:cNvPr>
            <p:cNvSpPr/>
            <p:nvPr/>
          </p:nvSpPr>
          <p:spPr>
            <a:xfrm>
              <a:off x="9211009" y="2229777"/>
              <a:ext cx="904415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600">
                  <a:solidFill>
                    <a:schemeClr val="bg2"/>
                  </a:solidFill>
                  <a:latin typeface="Segoe UI Semibold" panose="020B0702040204020203" pitchFamily="34" charset="0"/>
                  <a:cs typeface="Segoe UI Semibold" panose="020B0702040204020203" pitchFamily="34" charset="0"/>
                </a:rPr>
                <a:t>Q1 2021</a:t>
              </a:r>
            </a:p>
          </p:txBody>
        </p:sp>
        <p:sp>
          <p:nvSpPr>
            <p:cNvPr id="59" name="Oval 58">
              <a:extLst>
                <a:ext uri="{FF2B5EF4-FFF2-40B4-BE49-F238E27FC236}">
                  <a16:creationId xmlns="" xmlns:a16="http://schemas.microsoft.com/office/drawing/2014/main" id="{0A06C17C-1B87-48FF-9C1D-F3D428125BD3}"/>
                </a:ext>
              </a:extLst>
            </p:cNvPr>
            <p:cNvSpPr/>
            <p:nvPr/>
          </p:nvSpPr>
          <p:spPr>
            <a:xfrm>
              <a:off x="5158217" y="3429548"/>
              <a:ext cx="365760" cy="36576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Oval 67">
              <a:extLst>
                <a:ext uri="{FF2B5EF4-FFF2-40B4-BE49-F238E27FC236}">
                  <a16:creationId xmlns="" xmlns:a16="http://schemas.microsoft.com/office/drawing/2014/main" id="{1233BAA6-8210-4126-935C-4965C89FECAF}"/>
                </a:ext>
              </a:extLst>
            </p:cNvPr>
            <p:cNvSpPr/>
            <p:nvPr/>
          </p:nvSpPr>
          <p:spPr>
            <a:xfrm>
              <a:off x="6761536" y="3412744"/>
              <a:ext cx="365760" cy="365760"/>
            </a:xfrm>
            <a:prstGeom prst="ellipse">
              <a:avLst/>
            </a:prstGeom>
            <a:solidFill>
              <a:schemeClr val="tx2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Oval 68">
              <a:extLst>
                <a:ext uri="{FF2B5EF4-FFF2-40B4-BE49-F238E27FC236}">
                  <a16:creationId xmlns="" xmlns:a16="http://schemas.microsoft.com/office/drawing/2014/main" id="{5FE60CE1-1A6C-408B-8E85-6BF591B9B132}"/>
                </a:ext>
              </a:extLst>
            </p:cNvPr>
            <p:cNvSpPr/>
            <p:nvPr/>
          </p:nvSpPr>
          <p:spPr>
            <a:xfrm>
              <a:off x="8182250" y="3412744"/>
              <a:ext cx="365760" cy="36576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Oval 69">
              <a:extLst>
                <a:ext uri="{FF2B5EF4-FFF2-40B4-BE49-F238E27FC236}">
                  <a16:creationId xmlns="" xmlns:a16="http://schemas.microsoft.com/office/drawing/2014/main" id="{57877299-1EF1-4436-874D-0F79F8061BAF}"/>
                </a:ext>
              </a:extLst>
            </p:cNvPr>
            <p:cNvSpPr/>
            <p:nvPr/>
          </p:nvSpPr>
          <p:spPr>
            <a:xfrm>
              <a:off x="9644826" y="3429548"/>
              <a:ext cx="365760" cy="36576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93" name="Group 92">
              <a:extLst>
                <a:ext uri="{FF2B5EF4-FFF2-40B4-BE49-F238E27FC236}">
                  <a16:creationId xmlns="" xmlns:a16="http://schemas.microsoft.com/office/drawing/2014/main" id="{285F8D05-C42A-48B5-907F-54782E040E1D}"/>
                </a:ext>
              </a:extLst>
            </p:cNvPr>
            <p:cNvGrpSpPr/>
            <p:nvPr/>
          </p:nvGrpSpPr>
          <p:grpSpPr>
            <a:xfrm>
              <a:off x="9357912" y="4268688"/>
              <a:ext cx="914400" cy="914400"/>
              <a:chOff x="9357912" y="4325362"/>
              <a:chExt cx="914400" cy="914400"/>
            </a:xfrm>
          </p:grpSpPr>
          <p:sp>
            <p:nvSpPr>
              <p:cNvPr id="53" name="Oval 52">
                <a:extLst>
                  <a:ext uri="{FF2B5EF4-FFF2-40B4-BE49-F238E27FC236}">
                    <a16:creationId xmlns="" xmlns:a16="http://schemas.microsoft.com/office/drawing/2014/main" id="{02CB22FA-808F-4D7F-9CB3-A3D54ED5E5CC}"/>
                  </a:ext>
                </a:extLst>
              </p:cNvPr>
              <p:cNvSpPr/>
              <p:nvPr/>
            </p:nvSpPr>
            <p:spPr>
              <a:xfrm>
                <a:off x="9357912" y="4325362"/>
                <a:ext cx="914400" cy="914400"/>
              </a:xfrm>
              <a:prstGeom prst="ellipse">
                <a:avLst/>
              </a:prstGeom>
              <a:noFill/>
              <a:ln w="57150">
                <a:solidFill>
                  <a:schemeClr val="bg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86" name="Graphic 85" descr="Send">
                <a:extLst>
                  <a:ext uri="{FF2B5EF4-FFF2-40B4-BE49-F238E27FC236}">
                    <a16:creationId xmlns="" xmlns:a16="http://schemas.microsoft.com/office/drawing/2014/main" id="{E5A47007-000C-441A-9308-7C879322A46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 cstate="print">
                <a:extLst>
                  <a:ext uri="{28A0092B-C50C-407E-A947-70E740481C1C}">
                    <a14:useLocalDpi xmlns="" xmlns:a14="http://schemas.microsoft.com/office/drawing/2010/main"/>
                  </a:ext>
                  <a:ext uri="{96DAC541-7B7A-43D3-8B79-37D633B846F1}">
                    <asvg:svgBlip xmlns="" xmlns:asvg="http://schemas.microsoft.com/office/drawing/2016/SVG/main" r:embed="rId12"/>
                  </a:ext>
                </a:extLst>
              </a:blip>
              <a:stretch>
                <a:fillRect/>
              </a:stretch>
            </p:blipFill>
            <p:spPr>
              <a:xfrm>
                <a:off x="9432529" y="4429608"/>
                <a:ext cx="646597" cy="646597"/>
              </a:xfrm>
              <a:prstGeom prst="rect">
                <a:avLst/>
              </a:prstGeom>
            </p:spPr>
          </p:pic>
        </p:grpSp>
        <p:pic>
          <p:nvPicPr>
            <p:cNvPr id="92" name="Graphic 91" descr="Open hand with plant">
              <a:extLst>
                <a:ext uri="{FF2B5EF4-FFF2-40B4-BE49-F238E27FC236}">
                  <a16:creationId xmlns="" xmlns:a16="http://schemas.microsoft.com/office/drawing/2014/main" id="{02DB17C3-3FDA-434E-8CE3-4A8BEEC9E703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="" xmlns:a14="http://schemas.microsoft.com/office/drawing/2010/main"/>
                </a:ext>
                <a:ext uri="{96DAC541-7B7A-43D3-8B79-37D633B846F1}">
                  <asvg:svgBlip xmlns="" xmlns:asvg="http://schemas.microsoft.com/office/drawing/2016/SVG/main" r:embed="rId14"/>
                </a:ext>
              </a:extLst>
            </a:blip>
            <a:stretch>
              <a:fillRect/>
            </a:stretch>
          </p:blipFill>
          <p:spPr>
            <a:xfrm>
              <a:off x="6582214" y="4466037"/>
              <a:ext cx="593464" cy="593464"/>
            </a:xfrm>
            <a:prstGeom prst="rect">
              <a:avLst/>
            </a:prstGeom>
          </p:spPr>
        </p:pic>
        <p:cxnSp>
          <p:nvCxnSpPr>
            <p:cNvPr id="95" name="Connector: Elbow 94">
              <a:extLst>
                <a:ext uri="{FF2B5EF4-FFF2-40B4-BE49-F238E27FC236}">
                  <a16:creationId xmlns="" xmlns:a16="http://schemas.microsoft.com/office/drawing/2014/main" id="{8C6A1086-162F-478C-ACFF-E5364829A724}"/>
                </a:ext>
              </a:extLst>
            </p:cNvPr>
            <p:cNvCxnSpPr>
              <a:cxnSpLocks/>
              <a:stCxn id="16" idx="0"/>
              <a:endCxn id="7" idx="1"/>
            </p:cNvCxnSpPr>
            <p:nvPr/>
          </p:nvCxnSpPr>
          <p:spPr>
            <a:xfrm rot="16200000" flipV="1">
              <a:off x="-413890" y="2745976"/>
              <a:ext cx="2256084" cy="584547"/>
            </a:xfrm>
            <a:prstGeom prst="bentConnector4">
              <a:avLst>
                <a:gd name="adj1" fmla="val 47807"/>
                <a:gd name="adj2" fmla="val 129079"/>
              </a:avLst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" name="Connector: Elbow 104">
              <a:extLst>
                <a:ext uri="{FF2B5EF4-FFF2-40B4-BE49-F238E27FC236}">
                  <a16:creationId xmlns="" xmlns:a16="http://schemas.microsoft.com/office/drawing/2014/main" id="{994D16FA-7E80-41EE-B3AC-F24F352099B9}"/>
                </a:ext>
              </a:extLst>
            </p:cNvPr>
            <p:cNvCxnSpPr>
              <a:cxnSpLocks/>
            </p:cNvCxnSpPr>
            <p:nvPr/>
          </p:nvCxnSpPr>
          <p:spPr>
            <a:xfrm rot="16200000" flipH="1">
              <a:off x="2011662" y="3686855"/>
              <a:ext cx="1374186" cy="338972"/>
            </a:xfrm>
            <a:prstGeom prst="bentConnector4">
              <a:avLst>
                <a:gd name="adj1" fmla="val 58344"/>
                <a:gd name="adj2" fmla="val 167439"/>
              </a:avLst>
            </a:prstGeom>
            <a:ln w="28575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1" name="Connector: Elbow 110">
              <a:extLst>
                <a:ext uri="{FF2B5EF4-FFF2-40B4-BE49-F238E27FC236}">
                  <a16:creationId xmlns="" xmlns:a16="http://schemas.microsoft.com/office/drawing/2014/main" id="{6B63EC78-2564-4B7F-88C1-BAB9C937DADC}"/>
                </a:ext>
              </a:extLst>
            </p:cNvPr>
            <p:cNvCxnSpPr>
              <a:cxnSpLocks/>
            </p:cNvCxnSpPr>
            <p:nvPr/>
          </p:nvCxnSpPr>
          <p:spPr>
            <a:xfrm rot="16200000" flipV="1">
              <a:off x="2745465" y="2979728"/>
              <a:ext cx="2031524" cy="364215"/>
            </a:xfrm>
            <a:prstGeom prst="bentConnector4">
              <a:avLst>
                <a:gd name="adj1" fmla="val 56221"/>
                <a:gd name="adj2" fmla="val 162765"/>
              </a:avLst>
            </a:prstGeom>
            <a:ln w="2857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4" name="Connector: Elbow 113">
              <a:extLst>
                <a:ext uri="{FF2B5EF4-FFF2-40B4-BE49-F238E27FC236}">
                  <a16:creationId xmlns="" xmlns:a16="http://schemas.microsoft.com/office/drawing/2014/main" id="{99FE8727-5C48-4618-9603-912F47F49858}"/>
                </a:ext>
              </a:extLst>
            </p:cNvPr>
            <p:cNvCxnSpPr>
              <a:cxnSpLocks/>
              <a:endCxn id="43" idx="1"/>
            </p:cNvCxnSpPr>
            <p:nvPr/>
          </p:nvCxnSpPr>
          <p:spPr>
            <a:xfrm rot="5400000">
              <a:off x="4504270" y="3579531"/>
              <a:ext cx="1232194" cy="428193"/>
            </a:xfrm>
            <a:prstGeom prst="bentConnector4">
              <a:avLst>
                <a:gd name="adj1" fmla="val 43131"/>
                <a:gd name="adj2" fmla="val 153387"/>
              </a:avLst>
            </a:prstGeom>
            <a:ln w="28575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5" name="Connector: Elbow 124">
              <a:extLst>
                <a:ext uri="{FF2B5EF4-FFF2-40B4-BE49-F238E27FC236}">
                  <a16:creationId xmlns="" xmlns:a16="http://schemas.microsoft.com/office/drawing/2014/main" id="{1E0D9E3A-CB49-4735-92A3-F5140DB30952}"/>
                </a:ext>
              </a:extLst>
            </p:cNvPr>
            <p:cNvCxnSpPr>
              <a:cxnSpLocks/>
            </p:cNvCxnSpPr>
            <p:nvPr/>
          </p:nvCxnSpPr>
          <p:spPr>
            <a:xfrm rot="16200000" flipV="1">
              <a:off x="5376548" y="2714417"/>
              <a:ext cx="2302953" cy="827714"/>
            </a:xfrm>
            <a:prstGeom prst="bentConnector3">
              <a:avLst>
                <a:gd name="adj1" fmla="val 49999"/>
              </a:avLst>
            </a:prstGeom>
            <a:ln w="28575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8" name="Connector: Elbow 127">
              <a:extLst>
                <a:ext uri="{FF2B5EF4-FFF2-40B4-BE49-F238E27FC236}">
                  <a16:creationId xmlns="" xmlns:a16="http://schemas.microsoft.com/office/drawing/2014/main" id="{7FE889E8-0167-4D91-9B6E-69B22F2EEEF1}"/>
                </a:ext>
              </a:extLst>
            </p:cNvPr>
            <p:cNvCxnSpPr>
              <a:cxnSpLocks/>
              <a:endCxn id="56" idx="3"/>
            </p:cNvCxnSpPr>
            <p:nvPr/>
          </p:nvCxnSpPr>
          <p:spPr>
            <a:xfrm rot="16200000" flipH="1">
              <a:off x="7907774" y="3615419"/>
              <a:ext cx="1225052" cy="306741"/>
            </a:xfrm>
            <a:prstGeom prst="bentConnector4">
              <a:avLst>
                <a:gd name="adj1" fmla="val 43091"/>
                <a:gd name="adj2" fmla="val 174525"/>
              </a:avLst>
            </a:prstGeom>
            <a:ln w="28575">
              <a:solidFill>
                <a:schemeClr val="accent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5" name="Connector: Elbow 134">
              <a:extLst>
                <a:ext uri="{FF2B5EF4-FFF2-40B4-BE49-F238E27FC236}">
                  <a16:creationId xmlns="" xmlns:a16="http://schemas.microsoft.com/office/drawing/2014/main" id="{E56A6D0D-AD01-410B-8A37-C2411A184D2B}"/>
                </a:ext>
              </a:extLst>
            </p:cNvPr>
            <p:cNvCxnSpPr>
              <a:cxnSpLocks/>
            </p:cNvCxnSpPr>
            <p:nvPr/>
          </p:nvCxnSpPr>
          <p:spPr>
            <a:xfrm rot="16200000" flipV="1">
              <a:off x="8499882" y="2959616"/>
              <a:ext cx="1973872" cy="666396"/>
            </a:xfrm>
            <a:prstGeom prst="bentConnector3">
              <a:avLst>
                <a:gd name="adj1" fmla="val 55939"/>
              </a:avLst>
            </a:prstGeom>
            <a:ln w="28575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3" name="Oval 152">
              <a:extLst>
                <a:ext uri="{FF2B5EF4-FFF2-40B4-BE49-F238E27FC236}">
                  <a16:creationId xmlns="" xmlns:a16="http://schemas.microsoft.com/office/drawing/2014/main" id="{F634EE60-BFEB-4EFB-8E77-FC777615DF8B}"/>
                </a:ext>
              </a:extLst>
            </p:cNvPr>
            <p:cNvSpPr/>
            <p:nvPr/>
          </p:nvSpPr>
          <p:spPr>
            <a:xfrm>
              <a:off x="376158" y="1863782"/>
              <a:ext cx="91440" cy="9144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5" name="Oval 154">
              <a:extLst>
                <a:ext uri="{FF2B5EF4-FFF2-40B4-BE49-F238E27FC236}">
                  <a16:creationId xmlns="" xmlns:a16="http://schemas.microsoft.com/office/drawing/2014/main" id="{F53E38A0-6978-4341-97A2-8BA1D3377746}"/>
                </a:ext>
              </a:extLst>
            </p:cNvPr>
            <p:cNvSpPr/>
            <p:nvPr/>
          </p:nvSpPr>
          <p:spPr>
            <a:xfrm>
              <a:off x="2874811" y="4504873"/>
              <a:ext cx="91440" cy="9144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6" name="Oval 155">
              <a:extLst>
                <a:ext uri="{FF2B5EF4-FFF2-40B4-BE49-F238E27FC236}">
                  <a16:creationId xmlns="" xmlns:a16="http://schemas.microsoft.com/office/drawing/2014/main" id="{53C44FBF-58EA-426B-94CF-72B14AB4848E}"/>
                </a:ext>
              </a:extLst>
            </p:cNvPr>
            <p:cNvSpPr/>
            <p:nvPr/>
          </p:nvSpPr>
          <p:spPr>
            <a:xfrm>
              <a:off x="3543611" y="2097709"/>
              <a:ext cx="91440" cy="9144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7" name="Oval 156">
              <a:extLst>
                <a:ext uri="{FF2B5EF4-FFF2-40B4-BE49-F238E27FC236}">
                  <a16:creationId xmlns="" xmlns:a16="http://schemas.microsoft.com/office/drawing/2014/main" id="{7E4EA055-ACE8-41FB-ABEF-5AA0CDBA9DF1}"/>
                </a:ext>
              </a:extLst>
            </p:cNvPr>
            <p:cNvSpPr/>
            <p:nvPr/>
          </p:nvSpPr>
          <p:spPr>
            <a:xfrm>
              <a:off x="4892917" y="4365829"/>
              <a:ext cx="91440" cy="9144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8" name="Oval 157">
              <a:extLst>
                <a:ext uri="{FF2B5EF4-FFF2-40B4-BE49-F238E27FC236}">
                  <a16:creationId xmlns="" xmlns:a16="http://schemas.microsoft.com/office/drawing/2014/main" id="{2E250038-8896-478F-B860-2CD1BC61AAAD}"/>
                </a:ext>
              </a:extLst>
            </p:cNvPr>
            <p:cNvSpPr/>
            <p:nvPr/>
          </p:nvSpPr>
          <p:spPr>
            <a:xfrm>
              <a:off x="6072953" y="1932519"/>
              <a:ext cx="91440" cy="9144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9" name="Oval 158">
              <a:extLst>
                <a:ext uri="{FF2B5EF4-FFF2-40B4-BE49-F238E27FC236}">
                  <a16:creationId xmlns="" xmlns:a16="http://schemas.microsoft.com/office/drawing/2014/main" id="{B94DCFBA-380A-48AD-8605-2A7DD958370A}"/>
                </a:ext>
              </a:extLst>
            </p:cNvPr>
            <p:cNvSpPr/>
            <p:nvPr/>
          </p:nvSpPr>
          <p:spPr>
            <a:xfrm>
              <a:off x="8590708" y="4331828"/>
              <a:ext cx="91440" cy="9144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0" name="Oval 159">
              <a:extLst>
                <a:ext uri="{FF2B5EF4-FFF2-40B4-BE49-F238E27FC236}">
                  <a16:creationId xmlns="" xmlns:a16="http://schemas.microsoft.com/office/drawing/2014/main" id="{CB73EB86-6837-4640-8CB2-3A24996AF00A}"/>
                </a:ext>
              </a:extLst>
            </p:cNvPr>
            <p:cNvSpPr/>
            <p:nvPr/>
          </p:nvSpPr>
          <p:spPr>
            <a:xfrm>
              <a:off x="9107900" y="2286031"/>
              <a:ext cx="91440" cy="9144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2" name="Rectangle 61">
            <a:extLst>
              <a:ext uri="{FF2B5EF4-FFF2-40B4-BE49-F238E27FC236}">
                <a16:creationId xmlns="" xmlns:a16="http://schemas.microsoft.com/office/drawing/2014/main" id="{D618172B-9B2C-46E9-9C68-3944879B4CF0}"/>
              </a:ext>
            </a:extLst>
          </p:cNvPr>
          <p:cNvSpPr/>
          <p:nvPr/>
        </p:nvSpPr>
        <p:spPr>
          <a:xfrm>
            <a:off x="3385451" y="2072952"/>
            <a:ext cx="163673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>
                <a:solidFill>
                  <a:schemeClr val="accent4"/>
                </a:solidFill>
              </a:rPr>
              <a:t>SAP Submission</a:t>
            </a:r>
          </a:p>
        </p:txBody>
      </p:sp>
      <p:pic>
        <p:nvPicPr>
          <p:cNvPr id="71" name="Graphic 70">
            <a:extLst>
              <a:ext uri="{FF2B5EF4-FFF2-40B4-BE49-F238E27FC236}">
                <a16:creationId xmlns="" xmlns:a16="http://schemas.microsoft.com/office/drawing/2014/main" id="{C37920CA-1DB1-40BD-A86C-5D1A63698799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=""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8084188" y="2287963"/>
            <a:ext cx="510560" cy="510560"/>
          </a:xfrm>
          <a:prstGeom prst="rect">
            <a:avLst/>
          </a:prstGeom>
        </p:spPr>
      </p:pic>
      <p:sp>
        <p:nvSpPr>
          <p:cNvPr id="72" name="Rectangle 71">
            <a:extLst>
              <a:ext uri="{FF2B5EF4-FFF2-40B4-BE49-F238E27FC236}">
                <a16:creationId xmlns="" xmlns:a16="http://schemas.microsoft.com/office/drawing/2014/main" id="{1AB2CC61-CA6D-49AA-99E2-02C4811F2FD3}"/>
              </a:ext>
            </a:extLst>
          </p:cNvPr>
          <p:cNvSpPr/>
          <p:nvPr/>
        </p:nvSpPr>
        <p:spPr>
          <a:xfrm>
            <a:off x="10478248" y="4348506"/>
            <a:ext cx="1693673" cy="523220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r>
              <a:rPr lang="en-US" sz="1400">
                <a:solidFill>
                  <a:srgbClr val="00B050"/>
                </a:solidFill>
              </a:rPr>
              <a:t>Start of Construction</a:t>
            </a:r>
          </a:p>
        </p:txBody>
      </p:sp>
      <p:sp>
        <p:nvSpPr>
          <p:cNvPr id="73" name="Oval 72">
            <a:extLst>
              <a:ext uri="{FF2B5EF4-FFF2-40B4-BE49-F238E27FC236}">
                <a16:creationId xmlns="" xmlns:a16="http://schemas.microsoft.com/office/drawing/2014/main" id="{12FD0A82-6BA8-4F52-8DA6-9973D94DA593}"/>
              </a:ext>
            </a:extLst>
          </p:cNvPr>
          <p:cNvSpPr/>
          <p:nvPr/>
        </p:nvSpPr>
        <p:spPr>
          <a:xfrm>
            <a:off x="10680752" y="2104874"/>
            <a:ext cx="914400" cy="914400"/>
          </a:xfrm>
          <a:prstGeom prst="ellipse">
            <a:avLst/>
          </a:pr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Rectangle 73">
            <a:extLst>
              <a:ext uri="{FF2B5EF4-FFF2-40B4-BE49-F238E27FC236}">
                <a16:creationId xmlns="" xmlns:a16="http://schemas.microsoft.com/office/drawing/2014/main" id="{088BF327-9DFC-4E53-B07A-01DEA58A9E70}"/>
              </a:ext>
            </a:extLst>
          </p:cNvPr>
          <p:cNvSpPr/>
          <p:nvPr/>
        </p:nvSpPr>
        <p:spPr>
          <a:xfrm>
            <a:off x="10478248" y="4075049"/>
            <a:ext cx="644728" cy="338554"/>
          </a:xfrm>
          <a:prstGeom prst="rect">
            <a:avLst/>
          </a:prstGeom>
          <a:ln>
            <a:noFill/>
          </a:ln>
        </p:spPr>
        <p:txBody>
          <a:bodyPr wrap="none" anchor="t">
            <a:spAutoFit/>
          </a:bodyPr>
          <a:lstStyle/>
          <a:p>
            <a:r>
              <a:rPr lang="en-US" sz="1600">
                <a:solidFill>
                  <a:srgbClr val="00B050"/>
                </a:solidFill>
                <a:latin typeface="Segoe UI Semibold"/>
                <a:cs typeface="Segoe UI Semibold"/>
              </a:rPr>
              <a:t>2023</a:t>
            </a:r>
            <a:endParaRPr lang="en-US" sz="1600">
              <a:solidFill>
                <a:srgbClr val="00B050"/>
              </a:solidFill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cxnSp>
        <p:nvCxnSpPr>
          <p:cNvPr id="75" name="Connector: Elbow 74">
            <a:extLst>
              <a:ext uri="{FF2B5EF4-FFF2-40B4-BE49-F238E27FC236}">
                <a16:creationId xmlns="" xmlns:a16="http://schemas.microsoft.com/office/drawing/2014/main" id="{E9DACA66-D18D-4986-97C6-32088033BE41}"/>
              </a:ext>
            </a:extLst>
          </p:cNvPr>
          <p:cNvCxnSpPr>
            <a:cxnSpLocks/>
            <a:endCxn id="74" idx="3"/>
          </p:cNvCxnSpPr>
          <p:nvPr/>
        </p:nvCxnSpPr>
        <p:spPr>
          <a:xfrm rot="5400000">
            <a:off x="10519787" y="3622464"/>
            <a:ext cx="1225052" cy="18673"/>
          </a:xfrm>
          <a:prstGeom prst="bentConnector2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6" name="Graphic 75">
            <a:extLst>
              <a:ext uri="{FF2B5EF4-FFF2-40B4-BE49-F238E27FC236}">
                <a16:creationId xmlns="" xmlns:a16="http://schemas.microsoft.com/office/drawing/2014/main" id="{E2E95F96-9ECF-40C3-9B16-BFD1AC61BF20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=""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8"/>
              </a:ext>
            </a:extLst>
          </a:blip>
          <a:stretch>
            <a:fillRect/>
          </a:stretch>
        </p:blipFill>
        <p:spPr>
          <a:xfrm>
            <a:off x="10827654" y="2215617"/>
            <a:ext cx="581025" cy="6477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384256820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="" xmlns:a16="http://schemas.microsoft.com/office/drawing/2014/main" id="{6A3183CE-AB5F-4D13-8DA8-7A5BE1B38D53}"/>
              </a:ext>
            </a:extLst>
          </p:cNvPr>
          <p:cNvGrpSpPr/>
          <p:nvPr/>
        </p:nvGrpSpPr>
        <p:grpSpPr>
          <a:xfrm>
            <a:off x="1106591" y="1197072"/>
            <a:ext cx="4352378" cy="4672770"/>
            <a:chOff x="1106591" y="1197072"/>
            <a:chExt cx="4352378" cy="4672770"/>
          </a:xfrm>
        </p:grpSpPr>
        <p:grpSp>
          <p:nvGrpSpPr>
            <p:cNvPr id="3" name="Group 2">
              <a:extLst>
                <a:ext uri="{FF2B5EF4-FFF2-40B4-BE49-F238E27FC236}">
                  <a16:creationId xmlns="" xmlns:a16="http://schemas.microsoft.com/office/drawing/2014/main" id="{DFB4A970-79E3-4064-BAF0-A8CF804FE452}"/>
                </a:ext>
              </a:extLst>
            </p:cNvPr>
            <p:cNvGrpSpPr/>
            <p:nvPr/>
          </p:nvGrpSpPr>
          <p:grpSpPr>
            <a:xfrm>
              <a:off x="1106591" y="1197072"/>
              <a:ext cx="4352378" cy="4672770"/>
              <a:chOff x="9681726" y="2788941"/>
              <a:chExt cx="906564" cy="973299"/>
            </a:xfrm>
          </p:grpSpPr>
          <p:sp>
            <p:nvSpPr>
              <p:cNvPr id="27" name="Freeform: Shape 61">
                <a:extLst>
                  <a:ext uri="{FF2B5EF4-FFF2-40B4-BE49-F238E27FC236}">
                    <a16:creationId xmlns="" xmlns:a16="http://schemas.microsoft.com/office/drawing/2014/main" id="{1C6EB0F9-EDFB-4B78-846C-5F6E3A2241EE}"/>
                  </a:ext>
                </a:extLst>
              </p:cNvPr>
              <p:cNvSpPr/>
              <p:nvPr/>
            </p:nvSpPr>
            <p:spPr>
              <a:xfrm>
                <a:off x="10200250" y="3381212"/>
                <a:ext cx="147371" cy="132634"/>
              </a:xfrm>
              <a:custGeom>
                <a:avLst/>
                <a:gdLst/>
                <a:ahLst/>
                <a:cxnLst/>
                <a:rect l="0" t="0" r="0" b="0"/>
                <a:pathLst>
                  <a:path w="167064" h="150358">
                    <a:moveTo>
                      <a:pt x="40825" y="144739"/>
                    </a:moveTo>
                    <a:lnTo>
                      <a:pt x="32471" y="153092"/>
                    </a:lnTo>
                    <a:lnTo>
                      <a:pt x="22782" y="153092"/>
                    </a:lnTo>
                    <a:lnTo>
                      <a:pt x="16684" y="149333"/>
                    </a:lnTo>
                    <a:lnTo>
                      <a:pt x="24035" y="141983"/>
                    </a:lnTo>
                    <a:lnTo>
                      <a:pt x="5491" y="35145"/>
                    </a:lnTo>
                    <a:lnTo>
                      <a:pt x="147495" y="5491"/>
                    </a:lnTo>
                    <a:lnTo>
                      <a:pt x="166624" y="78999"/>
                    </a:lnTo>
                    <a:lnTo>
                      <a:pt x="160109" y="85431"/>
                    </a:lnTo>
                    <a:lnTo>
                      <a:pt x="151756" y="85431"/>
                    </a:lnTo>
                    <a:cubicBezTo>
                      <a:pt x="151756" y="85431"/>
                      <a:pt x="143402" y="83928"/>
                      <a:pt x="140646" y="86684"/>
                    </a:cubicBezTo>
                    <a:cubicBezTo>
                      <a:pt x="137890" y="89441"/>
                      <a:pt x="133880" y="88522"/>
                      <a:pt x="132293" y="90359"/>
                    </a:cubicBezTo>
                    <a:cubicBezTo>
                      <a:pt x="128776" y="92732"/>
                      <a:pt x="125059" y="94803"/>
                      <a:pt x="121183" y="96541"/>
                    </a:cubicBezTo>
                    <a:lnTo>
                      <a:pt x="114667" y="103057"/>
                    </a:lnTo>
                    <a:lnTo>
                      <a:pt x="102639" y="103975"/>
                    </a:lnTo>
                    <a:lnTo>
                      <a:pt x="89691" y="107066"/>
                    </a:lnTo>
                    <a:cubicBezTo>
                      <a:pt x="86667" y="107642"/>
                      <a:pt x="83811" y="108904"/>
                      <a:pt x="81338" y="110741"/>
                    </a:cubicBezTo>
                    <a:lnTo>
                      <a:pt x="75491" y="116589"/>
                    </a:lnTo>
                    <a:lnTo>
                      <a:pt x="69560" y="116589"/>
                    </a:lnTo>
                    <a:lnTo>
                      <a:pt x="62042" y="124190"/>
                    </a:lnTo>
                    <a:lnTo>
                      <a:pt x="51851" y="134381"/>
                    </a:lnTo>
                    <a:lnTo>
                      <a:pt x="44751" y="141481"/>
                    </a:lnTo>
                    <a:lnTo>
                      <a:pt x="40574" y="144071"/>
                    </a:lnTo>
                  </a:path>
                </a:pathLst>
              </a:custGeom>
              <a:solidFill>
                <a:schemeClr val="bg2"/>
              </a:solidFill>
              <a:ln w="8348" cap="flat">
                <a:solidFill>
                  <a:schemeClr val="bg1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" name="Freeform: Shape 63">
                <a:extLst>
                  <a:ext uri="{FF2B5EF4-FFF2-40B4-BE49-F238E27FC236}">
                    <a16:creationId xmlns="" xmlns:a16="http://schemas.microsoft.com/office/drawing/2014/main" id="{1CE89B3E-7D49-4EDF-BCC2-3FF1629DE13D}"/>
                  </a:ext>
                </a:extLst>
              </p:cNvPr>
              <p:cNvSpPr/>
              <p:nvPr/>
            </p:nvSpPr>
            <p:spPr>
              <a:xfrm>
                <a:off x="10200324" y="3275399"/>
                <a:ext cx="294742" cy="176845"/>
              </a:xfrm>
              <a:custGeom>
                <a:avLst/>
                <a:gdLst/>
                <a:ahLst/>
                <a:cxnLst/>
                <a:rect l="0" t="0" r="0" b="0"/>
                <a:pathLst>
                  <a:path w="334129" h="200477">
                    <a:moveTo>
                      <a:pt x="65467" y="60121"/>
                    </a:moveTo>
                    <a:lnTo>
                      <a:pt x="5491" y="71230"/>
                    </a:lnTo>
                    <a:lnTo>
                      <a:pt x="5491" y="155264"/>
                    </a:lnTo>
                    <a:lnTo>
                      <a:pt x="147495" y="125610"/>
                    </a:lnTo>
                    <a:lnTo>
                      <a:pt x="166624" y="199118"/>
                    </a:lnTo>
                    <a:cubicBezTo>
                      <a:pt x="166624" y="199118"/>
                      <a:pt x="174977" y="202209"/>
                      <a:pt x="177734" y="199118"/>
                    </a:cubicBezTo>
                    <a:cubicBezTo>
                      <a:pt x="180491" y="196028"/>
                      <a:pt x="190097" y="189178"/>
                      <a:pt x="190097" y="189178"/>
                    </a:cubicBezTo>
                    <a:lnTo>
                      <a:pt x="190097" y="141648"/>
                    </a:lnTo>
                    <a:lnTo>
                      <a:pt x="193772" y="141648"/>
                    </a:lnTo>
                    <a:cubicBezTo>
                      <a:pt x="197097" y="142166"/>
                      <a:pt x="200263" y="143419"/>
                      <a:pt x="203045" y="145324"/>
                    </a:cubicBezTo>
                    <a:lnTo>
                      <a:pt x="211982" y="154345"/>
                    </a:lnTo>
                    <a:lnTo>
                      <a:pt x="209894" y="162030"/>
                    </a:lnTo>
                    <a:lnTo>
                      <a:pt x="214154" y="166374"/>
                    </a:lnTo>
                    <a:cubicBezTo>
                      <a:pt x="214154" y="166374"/>
                      <a:pt x="224094" y="170717"/>
                      <a:pt x="224094" y="166374"/>
                    </a:cubicBezTo>
                    <a:cubicBezTo>
                      <a:pt x="224094" y="162030"/>
                      <a:pt x="230861" y="158021"/>
                      <a:pt x="230861" y="155264"/>
                    </a:cubicBezTo>
                    <a:cubicBezTo>
                      <a:pt x="230861" y="152507"/>
                      <a:pt x="241386" y="145324"/>
                      <a:pt x="241386" y="145324"/>
                    </a:cubicBezTo>
                    <a:lnTo>
                      <a:pt x="248152" y="137973"/>
                    </a:lnTo>
                    <a:lnTo>
                      <a:pt x="254333" y="135467"/>
                    </a:lnTo>
                    <a:lnTo>
                      <a:pt x="254333" y="149083"/>
                    </a:lnTo>
                    <a:lnTo>
                      <a:pt x="265443" y="149083"/>
                    </a:lnTo>
                    <a:cubicBezTo>
                      <a:pt x="269787" y="149083"/>
                      <a:pt x="280896" y="137973"/>
                      <a:pt x="280896" y="137973"/>
                    </a:cubicBezTo>
                    <a:lnTo>
                      <a:pt x="288247" y="136720"/>
                    </a:lnTo>
                    <a:lnTo>
                      <a:pt x="309882" y="136720"/>
                    </a:lnTo>
                    <a:lnTo>
                      <a:pt x="318235" y="134214"/>
                    </a:lnTo>
                    <a:lnTo>
                      <a:pt x="324083" y="128367"/>
                    </a:lnTo>
                    <a:lnTo>
                      <a:pt x="330598" y="121851"/>
                    </a:lnTo>
                    <a:cubicBezTo>
                      <a:pt x="326948" y="121174"/>
                      <a:pt x="323423" y="119938"/>
                      <a:pt x="320157" y="118176"/>
                    </a:cubicBezTo>
                    <a:lnTo>
                      <a:pt x="311803" y="109822"/>
                    </a:lnTo>
                    <a:cubicBezTo>
                      <a:pt x="309122" y="106715"/>
                      <a:pt x="306658" y="103424"/>
                      <a:pt x="304452" y="99966"/>
                    </a:cubicBezTo>
                    <a:lnTo>
                      <a:pt x="300109" y="88188"/>
                    </a:lnTo>
                    <a:cubicBezTo>
                      <a:pt x="300109" y="88188"/>
                      <a:pt x="293343" y="83259"/>
                      <a:pt x="291756" y="81421"/>
                    </a:cubicBezTo>
                    <a:cubicBezTo>
                      <a:pt x="287646" y="79283"/>
                      <a:pt x="283302" y="77629"/>
                      <a:pt x="278808" y="76493"/>
                    </a:cubicBezTo>
                    <a:lnTo>
                      <a:pt x="272293" y="82925"/>
                    </a:lnTo>
                    <a:lnTo>
                      <a:pt x="284990" y="91278"/>
                    </a:lnTo>
                    <a:lnTo>
                      <a:pt x="290837" y="103390"/>
                    </a:lnTo>
                    <a:lnTo>
                      <a:pt x="301696" y="114166"/>
                    </a:lnTo>
                    <a:lnTo>
                      <a:pt x="301696" y="124023"/>
                    </a:lnTo>
                    <a:cubicBezTo>
                      <a:pt x="301696" y="124023"/>
                      <a:pt x="268283" y="127114"/>
                      <a:pt x="265276" y="124023"/>
                    </a:cubicBezTo>
                    <a:lnTo>
                      <a:pt x="251326" y="110157"/>
                    </a:lnTo>
                    <a:lnTo>
                      <a:pt x="238045" y="87018"/>
                    </a:lnTo>
                    <a:cubicBezTo>
                      <a:pt x="234077" y="84604"/>
                      <a:pt x="230351" y="81806"/>
                      <a:pt x="226935" y="78665"/>
                    </a:cubicBezTo>
                    <a:cubicBezTo>
                      <a:pt x="223259" y="74990"/>
                      <a:pt x="219250" y="75908"/>
                      <a:pt x="215240" y="71899"/>
                    </a:cubicBezTo>
                    <a:cubicBezTo>
                      <a:pt x="211231" y="67889"/>
                      <a:pt x="204715" y="70061"/>
                      <a:pt x="204715" y="66970"/>
                    </a:cubicBezTo>
                    <a:cubicBezTo>
                      <a:pt x="204715" y="63880"/>
                      <a:pt x="201624" y="64548"/>
                      <a:pt x="201624" y="60789"/>
                    </a:cubicBezTo>
                    <a:cubicBezTo>
                      <a:pt x="201624" y="57030"/>
                      <a:pt x="206887" y="51851"/>
                      <a:pt x="206887" y="51851"/>
                    </a:cubicBezTo>
                    <a:lnTo>
                      <a:pt x="215240" y="44166"/>
                    </a:lnTo>
                    <a:lnTo>
                      <a:pt x="219500" y="39822"/>
                    </a:lnTo>
                    <a:lnTo>
                      <a:pt x="219500" y="32973"/>
                    </a:lnTo>
                    <a:cubicBezTo>
                      <a:pt x="219500" y="32973"/>
                      <a:pt x="218915" y="27460"/>
                      <a:pt x="213987" y="27460"/>
                    </a:cubicBezTo>
                    <a:cubicBezTo>
                      <a:pt x="211281" y="27577"/>
                      <a:pt x="208632" y="26683"/>
                      <a:pt x="206553" y="24954"/>
                    </a:cubicBezTo>
                    <a:cubicBezTo>
                      <a:pt x="206553" y="24954"/>
                      <a:pt x="199787" y="19441"/>
                      <a:pt x="199787" y="16600"/>
                    </a:cubicBezTo>
                    <a:cubicBezTo>
                      <a:pt x="199787" y="13760"/>
                      <a:pt x="196362" y="10753"/>
                      <a:pt x="196362" y="10753"/>
                    </a:cubicBezTo>
                    <a:lnTo>
                      <a:pt x="196362" y="5491"/>
                    </a:lnTo>
                    <a:lnTo>
                      <a:pt x="164703" y="37483"/>
                    </a:lnTo>
                    <a:lnTo>
                      <a:pt x="65133" y="60121"/>
                    </a:lnTo>
                  </a:path>
                </a:pathLst>
              </a:custGeom>
              <a:solidFill>
                <a:schemeClr val="bg2"/>
              </a:solidFill>
              <a:ln w="8348" cap="flat">
                <a:solidFill>
                  <a:schemeClr val="bg1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" name="Freeform: Shape 64">
                <a:extLst>
                  <a:ext uri="{FF2B5EF4-FFF2-40B4-BE49-F238E27FC236}">
                    <a16:creationId xmlns="" xmlns:a16="http://schemas.microsoft.com/office/drawing/2014/main" id="{C5D753F3-5554-4213-9C54-F2D86406520E}"/>
                  </a:ext>
                </a:extLst>
              </p:cNvPr>
              <p:cNvSpPr/>
              <p:nvPr/>
            </p:nvSpPr>
            <p:spPr>
              <a:xfrm>
                <a:off x="10201147" y="3276223"/>
                <a:ext cx="294742" cy="176845"/>
              </a:xfrm>
              <a:custGeom>
                <a:avLst/>
                <a:gdLst/>
                <a:ahLst/>
                <a:cxnLst/>
                <a:rect l="0" t="0" r="0" b="0"/>
                <a:pathLst>
                  <a:path w="334129" h="200477">
                    <a:moveTo>
                      <a:pt x="64533" y="59187"/>
                    </a:moveTo>
                    <a:lnTo>
                      <a:pt x="4557" y="70297"/>
                    </a:lnTo>
                    <a:lnTo>
                      <a:pt x="4557" y="154331"/>
                    </a:lnTo>
                    <a:lnTo>
                      <a:pt x="146562" y="124677"/>
                    </a:lnTo>
                    <a:lnTo>
                      <a:pt x="165691" y="198185"/>
                    </a:lnTo>
                    <a:cubicBezTo>
                      <a:pt x="165691" y="198185"/>
                      <a:pt x="174044" y="201276"/>
                      <a:pt x="176801" y="198185"/>
                    </a:cubicBezTo>
                    <a:cubicBezTo>
                      <a:pt x="179557" y="195094"/>
                      <a:pt x="189163" y="188245"/>
                      <a:pt x="189163" y="188245"/>
                    </a:cubicBezTo>
                    <a:lnTo>
                      <a:pt x="189163" y="140715"/>
                    </a:lnTo>
                    <a:lnTo>
                      <a:pt x="192839" y="140715"/>
                    </a:lnTo>
                    <a:cubicBezTo>
                      <a:pt x="196163" y="141233"/>
                      <a:pt x="199330" y="142486"/>
                      <a:pt x="202111" y="144390"/>
                    </a:cubicBezTo>
                    <a:lnTo>
                      <a:pt x="211049" y="153412"/>
                    </a:lnTo>
                    <a:lnTo>
                      <a:pt x="208960" y="161097"/>
                    </a:lnTo>
                    <a:lnTo>
                      <a:pt x="213221" y="165440"/>
                    </a:lnTo>
                    <a:cubicBezTo>
                      <a:pt x="213221" y="165440"/>
                      <a:pt x="223161" y="169784"/>
                      <a:pt x="223161" y="165440"/>
                    </a:cubicBezTo>
                    <a:cubicBezTo>
                      <a:pt x="223161" y="161097"/>
                      <a:pt x="229927" y="157087"/>
                      <a:pt x="229927" y="154331"/>
                    </a:cubicBezTo>
                    <a:cubicBezTo>
                      <a:pt x="229927" y="151574"/>
                      <a:pt x="240452" y="144390"/>
                      <a:pt x="240452" y="144390"/>
                    </a:cubicBezTo>
                    <a:lnTo>
                      <a:pt x="247218" y="137039"/>
                    </a:lnTo>
                    <a:lnTo>
                      <a:pt x="253400" y="134533"/>
                    </a:lnTo>
                    <a:lnTo>
                      <a:pt x="253400" y="148149"/>
                    </a:lnTo>
                    <a:lnTo>
                      <a:pt x="264510" y="148149"/>
                    </a:lnTo>
                    <a:cubicBezTo>
                      <a:pt x="268853" y="148149"/>
                      <a:pt x="279963" y="137039"/>
                      <a:pt x="279963" y="137039"/>
                    </a:cubicBezTo>
                    <a:lnTo>
                      <a:pt x="287314" y="135786"/>
                    </a:lnTo>
                    <a:lnTo>
                      <a:pt x="308949" y="135786"/>
                    </a:lnTo>
                    <a:lnTo>
                      <a:pt x="317302" y="133280"/>
                    </a:lnTo>
                    <a:lnTo>
                      <a:pt x="323149" y="127433"/>
                    </a:lnTo>
                    <a:lnTo>
                      <a:pt x="329665" y="120918"/>
                    </a:lnTo>
                    <a:cubicBezTo>
                      <a:pt x="326014" y="120241"/>
                      <a:pt x="322489" y="119005"/>
                      <a:pt x="319223" y="117242"/>
                    </a:cubicBezTo>
                    <a:lnTo>
                      <a:pt x="310870" y="108889"/>
                    </a:lnTo>
                    <a:cubicBezTo>
                      <a:pt x="308189" y="105782"/>
                      <a:pt x="305725" y="102490"/>
                      <a:pt x="303519" y="99032"/>
                    </a:cubicBezTo>
                    <a:lnTo>
                      <a:pt x="299176" y="87254"/>
                    </a:lnTo>
                    <a:cubicBezTo>
                      <a:pt x="299176" y="87254"/>
                      <a:pt x="292410" y="82326"/>
                      <a:pt x="290822" y="80488"/>
                    </a:cubicBezTo>
                    <a:cubicBezTo>
                      <a:pt x="286713" y="78349"/>
                      <a:pt x="282369" y="76696"/>
                      <a:pt x="277875" y="75560"/>
                    </a:cubicBezTo>
                    <a:lnTo>
                      <a:pt x="271359" y="81992"/>
                    </a:lnTo>
                    <a:lnTo>
                      <a:pt x="284056" y="90345"/>
                    </a:lnTo>
                    <a:lnTo>
                      <a:pt x="289903" y="102457"/>
                    </a:lnTo>
                    <a:lnTo>
                      <a:pt x="300763" y="113233"/>
                    </a:lnTo>
                    <a:lnTo>
                      <a:pt x="300763" y="123090"/>
                    </a:lnTo>
                    <a:cubicBezTo>
                      <a:pt x="300763" y="123090"/>
                      <a:pt x="267350" y="126180"/>
                      <a:pt x="264342" y="123090"/>
                    </a:cubicBezTo>
                    <a:lnTo>
                      <a:pt x="250393" y="109223"/>
                    </a:lnTo>
                    <a:lnTo>
                      <a:pt x="237111" y="86085"/>
                    </a:lnTo>
                    <a:cubicBezTo>
                      <a:pt x="233143" y="83671"/>
                      <a:pt x="229418" y="80872"/>
                      <a:pt x="226001" y="77732"/>
                    </a:cubicBezTo>
                    <a:cubicBezTo>
                      <a:pt x="222326" y="74056"/>
                      <a:pt x="218317" y="74975"/>
                      <a:pt x="214307" y="70965"/>
                    </a:cubicBezTo>
                    <a:cubicBezTo>
                      <a:pt x="210297" y="66956"/>
                      <a:pt x="203781" y="69128"/>
                      <a:pt x="203781" y="66037"/>
                    </a:cubicBezTo>
                    <a:cubicBezTo>
                      <a:pt x="203781" y="62946"/>
                      <a:pt x="200691" y="63615"/>
                      <a:pt x="200691" y="59856"/>
                    </a:cubicBezTo>
                    <a:cubicBezTo>
                      <a:pt x="200691" y="56097"/>
                      <a:pt x="205953" y="50918"/>
                      <a:pt x="205953" y="50918"/>
                    </a:cubicBezTo>
                    <a:lnTo>
                      <a:pt x="214307" y="43233"/>
                    </a:lnTo>
                    <a:lnTo>
                      <a:pt x="218567" y="38889"/>
                    </a:lnTo>
                    <a:lnTo>
                      <a:pt x="218567" y="32039"/>
                    </a:lnTo>
                    <a:cubicBezTo>
                      <a:pt x="218567" y="32039"/>
                      <a:pt x="217982" y="26526"/>
                      <a:pt x="213054" y="26526"/>
                    </a:cubicBezTo>
                    <a:cubicBezTo>
                      <a:pt x="210347" y="26643"/>
                      <a:pt x="207699" y="25749"/>
                      <a:pt x="205619" y="24020"/>
                    </a:cubicBezTo>
                    <a:cubicBezTo>
                      <a:pt x="205619" y="24020"/>
                      <a:pt x="198853" y="18507"/>
                      <a:pt x="198853" y="15667"/>
                    </a:cubicBezTo>
                    <a:cubicBezTo>
                      <a:pt x="198853" y="12827"/>
                      <a:pt x="195428" y="9820"/>
                      <a:pt x="195428" y="9820"/>
                    </a:cubicBezTo>
                    <a:lnTo>
                      <a:pt x="195428" y="4557"/>
                    </a:lnTo>
                    <a:lnTo>
                      <a:pt x="163770" y="36550"/>
                    </a:lnTo>
                    <a:close/>
                  </a:path>
                </a:pathLst>
              </a:custGeom>
              <a:solidFill>
                <a:schemeClr val="bg2"/>
              </a:solidFill>
              <a:ln w="6929" cap="flat">
                <a:solidFill>
                  <a:schemeClr val="bg1"/>
                </a:solidFill>
                <a:prstDash val="solid"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" name="Freeform: Shape 67">
                <a:extLst>
                  <a:ext uri="{FF2B5EF4-FFF2-40B4-BE49-F238E27FC236}">
                    <a16:creationId xmlns="" xmlns:a16="http://schemas.microsoft.com/office/drawing/2014/main" id="{F664B097-1A53-4DA4-B908-7CF7A6889914}"/>
                  </a:ext>
                </a:extLst>
              </p:cNvPr>
              <p:cNvSpPr/>
              <p:nvPr/>
            </p:nvSpPr>
            <p:spPr>
              <a:xfrm>
                <a:off x="10246156" y="3047491"/>
                <a:ext cx="125265" cy="280005"/>
              </a:xfrm>
              <a:custGeom>
                <a:avLst/>
                <a:gdLst/>
                <a:ahLst/>
                <a:cxnLst/>
                <a:rect l="0" t="0" r="0" b="0"/>
                <a:pathLst>
                  <a:path w="142004" h="317422">
                    <a:moveTo>
                      <a:pt x="13510" y="318570"/>
                    </a:moveTo>
                    <a:lnTo>
                      <a:pt x="5491" y="248152"/>
                    </a:lnTo>
                    <a:lnTo>
                      <a:pt x="5491" y="136970"/>
                    </a:lnTo>
                    <a:lnTo>
                      <a:pt x="30801" y="104894"/>
                    </a:lnTo>
                    <a:lnTo>
                      <a:pt x="23951" y="42495"/>
                    </a:lnTo>
                    <a:lnTo>
                      <a:pt x="30133" y="8498"/>
                    </a:lnTo>
                    <a:lnTo>
                      <a:pt x="49930" y="5491"/>
                    </a:lnTo>
                    <a:lnTo>
                      <a:pt x="122185" y="214822"/>
                    </a:lnTo>
                    <a:lnTo>
                      <a:pt x="144071" y="264858"/>
                    </a:lnTo>
                    <a:lnTo>
                      <a:pt x="113080" y="295849"/>
                    </a:lnTo>
                    <a:lnTo>
                      <a:pt x="13510" y="318570"/>
                    </a:lnTo>
                  </a:path>
                </a:pathLst>
              </a:custGeom>
              <a:solidFill>
                <a:schemeClr val="bg2"/>
              </a:solidFill>
              <a:ln w="8348" cap="flat">
                <a:solidFill>
                  <a:schemeClr val="bg1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" name="Freeform: Shape 69">
                <a:extLst>
                  <a:ext uri="{FF2B5EF4-FFF2-40B4-BE49-F238E27FC236}">
                    <a16:creationId xmlns="" xmlns:a16="http://schemas.microsoft.com/office/drawing/2014/main" id="{350362E6-8553-497C-A4F2-3B1F00270256}"/>
                  </a:ext>
                </a:extLst>
              </p:cNvPr>
              <p:cNvSpPr/>
              <p:nvPr/>
            </p:nvSpPr>
            <p:spPr>
              <a:xfrm>
                <a:off x="10134966" y="3080133"/>
                <a:ext cx="140002" cy="257899"/>
              </a:xfrm>
              <a:custGeom>
                <a:avLst/>
                <a:gdLst/>
                <a:ahLst/>
                <a:cxnLst/>
                <a:rect l="0" t="0" r="0" b="0"/>
                <a:pathLst>
                  <a:path w="158711" h="292362">
                    <a:moveTo>
                      <a:pt x="140145" y="7328"/>
                    </a:moveTo>
                    <a:lnTo>
                      <a:pt x="5491" y="46254"/>
                    </a:lnTo>
                    <a:lnTo>
                      <a:pt x="20944" y="101219"/>
                    </a:lnTo>
                    <a:lnTo>
                      <a:pt x="25288" y="111744"/>
                    </a:lnTo>
                    <a:lnTo>
                      <a:pt x="35145" y="171636"/>
                    </a:lnTo>
                    <a:lnTo>
                      <a:pt x="39488" y="180240"/>
                    </a:lnTo>
                    <a:lnTo>
                      <a:pt x="41995" y="207472"/>
                    </a:lnTo>
                    <a:lnTo>
                      <a:pt x="58033" y="207472"/>
                    </a:lnTo>
                    <a:lnTo>
                      <a:pt x="79584" y="292675"/>
                    </a:lnTo>
                    <a:lnTo>
                      <a:pt x="139560" y="281565"/>
                    </a:lnTo>
                    <a:lnTo>
                      <a:pt x="131541" y="211147"/>
                    </a:lnTo>
                    <a:lnTo>
                      <a:pt x="131541" y="99966"/>
                    </a:lnTo>
                    <a:lnTo>
                      <a:pt x="156852" y="67889"/>
                    </a:lnTo>
                    <a:lnTo>
                      <a:pt x="150002" y="5491"/>
                    </a:lnTo>
                    <a:lnTo>
                      <a:pt x="140145" y="7328"/>
                    </a:lnTo>
                  </a:path>
                </a:pathLst>
              </a:custGeom>
              <a:solidFill>
                <a:schemeClr val="bg2"/>
              </a:solidFill>
              <a:ln w="8348" cap="flat">
                <a:solidFill>
                  <a:schemeClr val="bg1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" name="Freeform: Shape 72">
                <a:extLst>
                  <a:ext uri="{FF2B5EF4-FFF2-40B4-BE49-F238E27FC236}">
                    <a16:creationId xmlns="" xmlns:a16="http://schemas.microsoft.com/office/drawing/2014/main" id="{82FCAA40-DB26-4473-901B-0AF8D15AB19D}"/>
                  </a:ext>
                </a:extLst>
              </p:cNvPr>
              <p:cNvSpPr/>
              <p:nvPr/>
            </p:nvSpPr>
            <p:spPr>
              <a:xfrm>
                <a:off x="10286180" y="2788941"/>
                <a:ext cx="302110" cy="493693"/>
              </a:xfrm>
              <a:custGeom>
                <a:avLst/>
                <a:gdLst/>
                <a:ahLst/>
                <a:cxnLst/>
                <a:rect l="0" t="0" r="0" b="0"/>
                <a:pathLst>
                  <a:path w="342482" h="559666">
                    <a:moveTo>
                      <a:pt x="112648" y="523794"/>
                    </a:moveTo>
                    <a:lnTo>
                      <a:pt x="109557" y="532983"/>
                    </a:lnTo>
                    <a:lnTo>
                      <a:pt x="109557" y="542923"/>
                    </a:lnTo>
                    <a:lnTo>
                      <a:pt x="98698" y="557708"/>
                    </a:lnTo>
                    <a:lnTo>
                      <a:pt x="76813" y="507589"/>
                    </a:lnTo>
                    <a:lnTo>
                      <a:pt x="4557" y="298257"/>
                    </a:lnTo>
                    <a:lnTo>
                      <a:pt x="12243" y="290572"/>
                    </a:lnTo>
                    <a:lnTo>
                      <a:pt x="21180" y="287732"/>
                    </a:lnTo>
                    <a:cubicBezTo>
                      <a:pt x="21180" y="287732"/>
                      <a:pt x="29533" y="284725"/>
                      <a:pt x="29533" y="281550"/>
                    </a:cubicBezTo>
                    <a:lnTo>
                      <a:pt x="29533" y="263674"/>
                    </a:lnTo>
                    <a:cubicBezTo>
                      <a:pt x="29818" y="260066"/>
                      <a:pt x="30636" y="256516"/>
                      <a:pt x="31956" y="253149"/>
                    </a:cubicBezTo>
                    <a:lnTo>
                      <a:pt x="35715" y="244796"/>
                    </a:lnTo>
                    <a:cubicBezTo>
                      <a:pt x="35715" y="244796"/>
                      <a:pt x="34796" y="235273"/>
                      <a:pt x="36968" y="233102"/>
                    </a:cubicBezTo>
                    <a:cubicBezTo>
                      <a:pt x="39282" y="229418"/>
                      <a:pt x="41136" y="225458"/>
                      <a:pt x="42481" y="221324"/>
                    </a:cubicBezTo>
                    <a:cubicBezTo>
                      <a:pt x="42481" y="221324"/>
                      <a:pt x="44319" y="210214"/>
                      <a:pt x="44319" y="206538"/>
                    </a:cubicBezTo>
                    <a:lnTo>
                      <a:pt x="44319" y="148483"/>
                    </a:lnTo>
                    <a:lnTo>
                      <a:pt x="48078" y="134868"/>
                    </a:lnTo>
                    <a:lnTo>
                      <a:pt x="48078" y="115739"/>
                    </a:lnTo>
                    <a:cubicBezTo>
                      <a:pt x="48078" y="115739"/>
                      <a:pt x="49915" y="100285"/>
                      <a:pt x="49915" y="97194"/>
                    </a:cubicBezTo>
                    <a:cubicBezTo>
                      <a:pt x="50876" y="92550"/>
                      <a:pt x="52304" y="88023"/>
                      <a:pt x="54175" y="83662"/>
                    </a:cubicBezTo>
                    <a:lnTo>
                      <a:pt x="63448" y="66371"/>
                    </a:lnTo>
                    <a:cubicBezTo>
                      <a:pt x="66112" y="61810"/>
                      <a:pt x="67816" y="56748"/>
                      <a:pt x="68460" y="51502"/>
                    </a:cubicBezTo>
                    <a:cubicBezTo>
                      <a:pt x="68460" y="45321"/>
                      <a:pt x="72720" y="39140"/>
                      <a:pt x="72720" y="34796"/>
                    </a:cubicBezTo>
                    <a:cubicBezTo>
                      <a:pt x="72720" y="30452"/>
                      <a:pt x="70297" y="24855"/>
                      <a:pt x="72720" y="22433"/>
                    </a:cubicBezTo>
                    <a:cubicBezTo>
                      <a:pt x="75927" y="17964"/>
                      <a:pt x="78726" y="13211"/>
                      <a:pt x="81073" y="8233"/>
                    </a:cubicBezTo>
                    <a:cubicBezTo>
                      <a:pt x="81073" y="8233"/>
                      <a:pt x="91598" y="8817"/>
                      <a:pt x="91598" y="11323"/>
                    </a:cubicBezTo>
                    <a:cubicBezTo>
                      <a:pt x="93536" y="15926"/>
                      <a:pt x="96034" y="20278"/>
                      <a:pt x="99032" y="24271"/>
                    </a:cubicBezTo>
                    <a:lnTo>
                      <a:pt x="111646" y="36968"/>
                    </a:lnTo>
                    <a:lnTo>
                      <a:pt x="119999" y="34128"/>
                    </a:lnTo>
                    <a:cubicBezTo>
                      <a:pt x="119999" y="34128"/>
                      <a:pt x="130190" y="26777"/>
                      <a:pt x="130190" y="23937"/>
                    </a:cubicBezTo>
                    <a:cubicBezTo>
                      <a:pt x="130190" y="21097"/>
                      <a:pt x="143471" y="11323"/>
                      <a:pt x="143471" y="11323"/>
                    </a:cubicBezTo>
                    <a:lnTo>
                      <a:pt x="155835" y="4557"/>
                    </a:lnTo>
                    <a:lnTo>
                      <a:pt x="172541" y="10070"/>
                    </a:lnTo>
                    <a:lnTo>
                      <a:pt x="192923" y="19927"/>
                    </a:lnTo>
                    <a:cubicBezTo>
                      <a:pt x="192923" y="19927"/>
                      <a:pt x="203364" y="28280"/>
                      <a:pt x="203364" y="31705"/>
                    </a:cubicBezTo>
                    <a:cubicBezTo>
                      <a:pt x="205327" y="38463"/>
                      <a:pt x="207808" y="45054"/>
                      <a:pt x="210798" y="51419"/>
                    </a:cubicBezTo>
                    <a:lnTo>
                      <a:pt x="218233" y="84163"/>
                    </a:lnTo>
                    <a:lnTo>
                      <a:pt x="233018" y="115655"/>
                    </a:lnTo>
                    <a:lnTo>
                      <a:pt x="237946" y="136705"/>
                    </a:lnTo>
                    <a:lnTo>
                      <a:pt x="246300" y="163853"/>
                    </a:lnTo>
                    <a:lnTo>
                      <a:pt x="253400" y="170954"/>
                    </a:lnTo>
                    <a:lnTo>
                      <a:pt x="269104" y="176801"/>
                    </a:lnTo>
                    <a:lnTo>
                      <a:pt x="277458" y="175548"/>
                    </a:lnTo>
                    <a:lnTo>
                      <a:pt x="284892" y="191586"/>
                    </a:lnTo>
                    <a:lnTo>
                      <a:pt x="292326" y="208877"/>
                    </a:lnTo>
                    <a:cubicBezTo>
                      <a:pt x="292326" y="208877"/>
                      <a:pt x="296670" y="223746"/>
                      <a:pt x="299092" y="223746"/>
                    </a:cubicBezTo>
                    <a:cubicBezTo>
                      <a:pt x="301515" y="223746"/>
                      <a:pt x="312039" y="222493"/>
                      <a:pt x="314546" y="222493"/>
                    </a:cubicBezTo>
                    <a:cubicBezTo>
                      <a:pt x="322014" y="225383"/>
                      <a:pt x="328913" y="229568"/>
                      <a:pt x="334928" y="234856"/>
                    </a:cubicBezTo>
                    <a:cubicBezTo>
                      <a:pt x="338461" y="239567"/>
                      <a:pt x="341276" y="244771"/>
                      <a:pt x="343281" y="250309"/>
                    </a:cubicBezTo>
                    <a:lnTo>
                      <a:pt x="343281" y="258663"/>
                    </a:lnTo>
                    <a:lnTo>
                      <a:pt x="322815" y="274116"/>
                    </a:lnTo>
                    <a:lnTo>
                      <a:pt x="312374" y="284641"/>
                    </a:lnTo>
                    <a:lnTo>
                      <a:pt x="297505" y="289569"/>
                    </a:lnTo>
                    <a:lnTo>
                      <a:pt x="288567" y="298507"/>
                    </a:lnTo>
                    <a:cubicBezTo>
                      <a:pt x="286763" y="302692"/>
                      <a:pt x="284616" y="306719"/>
                      <a:pt x="282135" y="310536"/>
                    </a:cubicBezTo>
                    <a:cubicBezTo>
                      <a:pt x="278819" y="312724"/>
                      <a:pt x="275294" y="314571"/>
                      <a:pt x="271610" y="316049"/>
                    </a:cubicBezTo>
                    <a:lnTo>
                      <a:pt x="249975" y="320393"/>
                    </a:lnTo>
                    <a:lnTo>
                      <a:pt x="242791" y="332505"/>
                    </a:lnTo>
                    <a:lnTo>
                      <a:pt x="232016" y="343281"/>
                    </a:lnTo>
                    <a:cubicBezTo>
                      <a:pt x="232016" y="343281"/>
                      <a:pt x="229510" y="351634"/>
                      <a:pt x="226419" y="348877"/>
                    </a:cubicBezTo>
                    <a:cubicBezTo>
                      <a:pt x="223328" y="346121"/>
                      <a:pt x="217732" y="340023"/>
                      <a:pt x="217732" y="340023"/>
                    </a:cubicBezTo>
                    <a:lnTo>
                      <a:pt x="210966" y="330083"/>
                    </a:lnTo>
                    <a:cubicBezTo>
                      <a:pt x="210966" y="330083"/>
                      <a:pt x="206956" y="327911"/>
                      <a:pt x="204784" y="330083"/>
                    </a:cubicBezTo>
                    <a:cubicBezTo>
                      <a:pt x="202788" y="334811"/>
                      <a:pt x="201543" y="339831"/>
                      <a:pt x="201109" y="344951"/>
                    </a:cubicBezTo>
                    <a:lnTo>
                      <a:pt x="199856" y="359736"/>
                    </a:lnTo>
                    <a:lnTo>
                      <a:pt x="199856" y="374522"/>
                    </a:lnTo>
                    <a:lnTo>
                      <a:pt x="201694" y="391228"/>
                    </a:lnTo>
                    <a:lnTo>
                      <a:pt x="197350" y="399581"/>
                    </a:lnTo>
                    <a:lnTo>
                      <a:pt x="185655" y="399581"/>
                    </a:lnTo>
                    <a:lnTo>
                      <a:pt x="178221" y="405178"/>
                    </a:lnTo>
                    <a:lnTo>
                      <a:pt x="175798" y="413531"/>
                    </a:lnTo>
                    <a:cubicBezTo>
                      <a:pt x="175798" y="413531"/>
                      <a:pt x="179474" y="418460"/>
                      <a:pt x="176383" y="418460"/>
                    </a:cubicBezTo>
                    <a:cubicBezTo>
                      <a:pt x="173293" y="418460"/>
                      <a:pt x="163436" y="419044"/>
                      <a:pt x="163436" y="419044"/>
                    </a:cubicBezTo>
                    <a:lnTo>
                      <a:pt x="157839" y="417791"/>
                    </a:lnTo>
                    <a:lnTo>
                      <a:pt x="149486" y="420297"/>
                    </a:lnTo>
                    <a:lnTo>
                      <a:pt x="146395" y="428650"/>
                    </a:lnTo>
                    <a:lnTo>
                      <a:pt x="135285" y="434164"/>
                    </a:lnTo>
                    <a:lnTo>
                      <a:pt x="125429" y="438508"/>
                    </a:lnTo>
                    <a:lnTo>
                      <a:pt x="123591" y="446861"/>
                    </a:lnTo>
                    <a:cubicBezTo>
                      <a:pt x="123591" y="446861"/>
                      <a:pt x="127266" y="464152"/>
                      <a:pt x="127266" y="466658"/>
                    </a:cubicBezTo>
                    <a:cubicBezTo>
                      <a:pt x="127266" y="469164"/>
                      <a:pt x="120416" y="475930"/>
                      <a:pt x="120416" y="475930"/>
                    </a:cubicBezTo>
                    <a:lnTo>
                      <a:pt x="118579" y="493221"/>
                    </a:lnTo>
                    <a:lnTo>
                      <a:pt x="114319" y="508675"/>
                    </a:lnTo>
                    <a:close/>
                  </a:path>
                </a:pathLst>
              </a:custGeom>
              <a:solidFill>
                <a:schemeClr val="bg2"/>
              </a:solidFill>
              <a:ln w="6929" cap="flat">
                <a:solidFill>
                  <a:schemeClr val="bg1"/>
                </a:solidFill>
                <a:prstDash val="solid"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" name="Freeform: Shape 75">
                <a:extLst>
                  <a:ext uri="{FF2B5EF4-FFF2-40B4-BE49-F238E27FC236}">
                    <a16:creationId xmlns="" xmlns:a16="http://schemas.microsoft.com/office/drawing/2014/main" id="{8B6E5717-7AD3-4103-9F68-2C103D3E9C5D}"/>
                  </a:ext>
                </a:extLst>
              </p:cNvPr>
              <p:cNvSpPr/>
              <p:nvPr/>
            </p:nvSpPr>
            <p:spPr>
              <a:xfrm>
                <a:off x="9681726" y="3445392"/>
                <a:ext cx="464218" cy="316848"/>
              </a:xfrm>
              <a:custGeom>
                <a:avLst/>
                <a:gdLst/>
                <a:ahLst/>
                <a:cxnLst/>
                <a:rect l="0" t="0" r="0" b="0"/>
                <a:pathLst>
                  <a:path w="526253" h="359188">
                    <a:moveTo>
                      <a:pt x="510360" y="70646"/>
                    </a:moveTo>
                    <a:lnTo>
                      <a:pt x="503594" y="79918"/>
                    </a:lnTo>
                    <a:lnTo>
                      <a:pt x="503594" y="92197"/>
                    </a:lnTo>
                    <a:cubicBezTo>
                      <a:pt x="501739" y="97226"/>
                      <a:pt x="500286" y="102396"/>
                      <a:pt x="499250" y="107650"/>
                    </a:cubicBezTo>
                    <a:cubicBezTo>
                      <a:pt x="499250" y="110741"/>
                      <a:pt x="490897" y="117507"/>
                      <a:pt x="490897" y="123689"/>
                    </a:cubicBezTo>
                    <a:cubicBezTo>
                      <a:pt x="490654" y="128183"/>
                      <a:pt x="489610" y="132593"/>
                      <a:pt x="487806" y="136720"/>
                    </a:cubicBezTo>
                    <a:lnTo>
                      <a:pt x="484130" y="154011"/>
                    </a:lnTo>
                    <a:cubicBezTo>
                      <a:pt x="484130" y="154011"/>
                      <a:pt x="489644" y="166624"/>
                      <a:pt x="493068" y="166624"/>
                    </a:cubicBezTo>
                    <a:cubicBezTo>
                      <a:pt x="496494" y="166624"/>
                      <a:pt x="500169" y="173724"/>
                      <a:pt x="503260" y="176815"/>
                    </a:cubicBezTo>
                    <a:cubicBezTo>
                      <a:pt x="506350" y="179906"/>
                      <a:pt x="513450" y="185753"/>
                      <a:pt x="513450" y="185753"/>
                    </a:cubicBezTo>
                    <a:cubicBezTo>
                      <a:pt x="517126" y="189345"/>
                      <a:pt x="519599" y="193981"/>
                      <a:pt x="520550" y="199035"/>
                    </a:cubicBezTo>
                    <a:cubicBezTo>
                      <a:pt x="520550" y="205216"/>
                      <a:pt x="526064" y="204632"/>
                      <a:pt x="522973" y="207388"/>
                    </a:cubicBezTo>
                    <a:cubicBezTo>
                      <a:pt x="519882" y="210145"/>
                      <a:pt x="522973" y="214154"/>
                      <a:pt x="521135" y="215741"/>
                    </a:cubicBezTo>
                    <a:lnTo>
                      <a:pt x="514954" y="230610"/>
                    </a:lnTo>
                    <a:lnTo>
                      <a:pt x="484715" y="238963"/>
                    </a:lnTo>
                    <a:cubicBezTo>
                      <a:pt x="483888" y="242121"/>
                      <a:pt x="482468" y="245103"/>
                      <a:pt x="480539" y="247734"/>
                    </a:cubicBezTo>
                    <a:cubicBezTo>
                      <a:pt x="478033" y="250240"/>
                      <a:pt x="473271" y="255001"/>
                      <a:pt x="473271" y="257758"/>
                    </a:cubicBezTo>
                    <a:cubicBezTo>
                      <a:pt x="473271" y="260515"/>
                      <a:pt x="466171" y="264858"/>
                      <a:pt x="466171" y="267364"/>
                    </a:cubicBezTo>
                    <a:cubicBezTo>
                      <a:pt x="465478" y="270965"/>
                      <a:pt x="464442" y="274490"/>
                      <a:pt x="463081" y="277889"/>
                    </a:cubicBezTo>
                    <a:lnTo>
                      <a:pt x="140145" y="340204"/>
                    </a:lnTo>
                    <a:lnTo>
                      <a:pt x="49930" y="357496"/>
                    </a:lnTo>
                    <a:lnTo>
                      <a:pt x="35729" y="278474"/>
                    </a:lnTo>
                    <a:lnTo>
                      <a:pt x="29548" y="260515"/>
                    </a:lnTo>
                    <a:lnTo>
                      <a:pt x="29548" y="223510"/>
                    </a:lnTo>
                    <a:lnTo>
                      <a:pt x="14178" y="151923"/>
                    </a:lnTo>
                    <a:lnTo>
                      <a:pt x="9834" y="116672"/>
                    </a:lnTo>
                    <a:lnTo>
                      <a:pt x="5491" y="102471"/>
                    </a:lnTo>
                    <a:lnTo>
                      <a:pt x="16016" y="95037"/>
                    </a:lnTo>
                    <a:lnTo>
                      <a:pt x="25873" y="85180"/>
                    </a:lnTo>
                    <a:lnTo>
                      <a:pt x="36398" y="79667"/>
                    </a:lnTo>
                    <a:lnTo>
                      <a:pt x="45336" y="70646"/>
                    </a:lnTo>
                    <a:lnTo>
                      <a:pt x="56111" y="61708"/>
                    </a:lnTo>
                    <a:lnTo>
                      <a:pt x="62627" y="55276"/>
                    </a:lnTo>
                    <a:lnTo>
                      <a:pt x="67639" y="55276"/>
                    </a:lnTo>
                    <a:lnTo>
                      <a:pt x="67639" y="85180"/>
                    </a:lnTo>
                    <a:lnTo>
                      <a:pt x="438772" y="5491"/>
                    </a:lnTo>
                    <a:lnTo>
                      <a:pt x="447710" y="14428"/>
                    </a:lnTo>
                    <a:lnTo>
                      <a:pt x="456064" y="19106"/>
                    </a:lnTo>
                    <a:lnTo>
                      <a:pt x="463498" y="27460"/>
                    </a:lnTo>
                    <a:lnTo>
                      <a:pt x="472770" y="36648"/>
                    </a:lnTo>
                    <a:lnTo>
                      <a:pt x="472770" y="50264"/>
                    </a:lnTo>
                    <a:lnTo>
                      <a:pt x="481123" y="58617"/>
                    </a:lnTo>
                    <a:lnTo>
                      <a:pt x="491649" y="63545"/>
                    </a:lnTo>
                    <a:lnTo>
                      <a:pt x="509525" y="63545"/>
                    </a:lnTo>
                    <a:lnTo>
                      <a:pt x="510109" y="70395"/>
                    </a:lnTo>
                  </a:path>
                </a:pathLst>
              </a:custGeom>
              <a:solidFill>
                <a:schemeClr val="bg2"/>
              </a:solidFill>
              <a:ln w="8348" cap="flat">
                <a:solidFill>
                  <a:schemeClr val="bg1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" name="Freeform: Shape 82">
                <a:extLst>
                  <a:ext uri="{FF2B5EF4-FFF2-40B4-BE49-F238E27FC236}">
                    <a16:creationId xmlns="" xmlns:a16="http://schemas.microsoft.com/office/drawing/2014/main" id="{B54473EC-710D-4CF8-A817-26D9AC8F028D}"/>
                  </a:ext>
                </a:extLst>
              </p:cNvPr>
              <p:cNvSpPr/>
              <p:nvPr/>
            </p:nvSpPr>
            <p:spPr>
              <a:xfrm>
                <a:off x="10103723" y="3503235"/>
                <a:ext cx="110528" cy="243163"/>
              </a:xfrm>
              <a:custGeom>
                <a:avLst/>
                <a:gdLst/>
                <a:ahLst/>
                <a:cxnLst/>
                <a:rect l="0" t="0" r="0" b="0"/>
                <a:pathLst>
                  <a:path w="125298" h="275656">
                    <a:moveTo>
                      <a:pt x="72400" y="271207"/>
                    </a:moveTo>
                    <a:cubicBezTo>
                      <a:pt x="72400" y="271207"/>
                      <a:pt x="74906" y="261350"/>
                      <a:pt x="72400" y="258844"/>
                    </a:cubicBezTo>
                    <a:cubicBezTo>
                      <a:pt x="69894" y="256338"/>
                      <a:pt x="61959" y="256338"/>
                      <a:pt x="61959" y="256338"/>
                    </a:cubicBezTo>
                    <a:cubicBezTo>
                      <a:pt x="61959" y="256338"/>
                      <a:pt x="55109" y="259429"/>
                      <a:pt x="52101" y="256338"/>
                    </a:cubicBezTo>
                    <a:cubicBezTo>
                      <a:pt x="49904" y="254141"/>
                      <a:pt x="46839" y="253038"/>
                      <a:pt x="43748" y="253331"/>
                    </a:cubicBezTo>
                    <a:cubicBezTo>
                      <a:pt x="40657" y="253331"/>
                      <a:pt x="40657" y="248653"/>
                      <a:pt x="36063" y="248653"/>
                    </a:cubicBezTo>
                    <a:cubicBezTo>
                      <a:pt x="33190" y="248494"/>
                      <a:pt x="30659" y="246707"/>
                      <a:pt x="29548" y="244059"/>
                    </a:cubicBezTo>
                    <a:lnTo>
                      <a:pt x="23701" y="238211"/>
                    </a:lnTo>
                    <a:lnTo>
                      <a:pt x="22782" y="223008"/>
                    </a:lnTo>
                    <a:cubicBezTo>
                      <a:pt x="22782" y="223008"/>
                      <a:pt x="24953" y="217161"/>
                      <a:pt x="22782" y="214655"/>
                    </a:cubicBezTo>
                    <a:cubicBezTo>
                      <a:pt x="20610" y="212149"/>
                      <a:pt x="20610" y="206302"/>
                      <a:pt x="20610" y="206302"/>
                    </a:cubicBezTo>
                    <a:lnTo>
                      <a:pt x="26958" y="199954"/>
                    </a:lnTo>
                    <a:lnTo>
                      <a:pt x="26958" y="184333"/>
                    </a:lnTo>
                    <a:lnTo>
                      <a:pt x="36314" y="178486"/>
                    </a:lnTo>
                    <a:lnTo>
                      <a:pt x="36314" y="165538"/>
                    </a:lnTo>
                    <a:cubicBezTo>
                      <a:pt x="37917" y="160409"/>
                      <a:pt x="39989" y="155431"/>
                      <a:pt x="42495" y="150669"/>
                    </a:cubicBezTo>
                    <a:cubicBezTo>
                      <a:pt x="44333" y="148832"/>
                      <a:pt x="41242" y="145156"/>
                      <a:pt x="44333" y="142316"/>
                    </a:cubicBezTo>
                    <a:cubicBezTo>
                      <a:pt x="47423" y="139476"/>
                      <a:pt x="41911" y="139810"/>
                      <a:pt x="41911" y="133963"/>
                    </a:cubicBezTo>
                    <a:cubicBezTo>
                      <a:pt x="40958" y="128909"/>
                      <a:pt x="38486" y="124273"/>
                      <a:pt x="34811" y="120681"/>
                    </a:cubicBezTo>
                    <a:cubicBezTo>
                      <a:pt x="34811" y="120681"/>
                      <a:pt x="27710" y="114834"/>
                      <a:pt x="24619" y="111743"/>
                    </a:cubicBezTo>
                    <a:cubicBezTo>
                      <a:pt x="21529" y="108653"/>
                      <a:pt x="17770" y="101553"/>
                      <a:pt x="14429" y="101553"/>
                    </a:cubicBezTo>
                    <a:cubicBezTo>
                      <a:pt x="11087" y="101553"/>
                      <a:pt x="5491" y="88939"/>
                      <a:pt x="5491" y="88939"/>
                    </a:cubicBezTo>
                    <a:lnTo>
                      <a:pt x="9166" y="71648"/>
                    </a:lnTo>
                    <a:cubicBezTo>
                      <a:pt x="10970" y="67522"/>
                      <a:pt x="12015" y="63111"/>
                      <a:pt x="12257" y="58617"/>
                    </a:cubicBezTo>
                    <a:cubicBezTo>
                      <a:pt x="12257" y="52436"/>
                      <a:pt x="20610" y="45670"/>
                      <a:pt x="20610" y="42579"/>
                    </a:cubicBezTo>
                    <a:cubicBezTo>
                      <a:pt x="21645" y="37325"/>
                      <a:pt x="23099" y="32154"/>
                      <a:pt x="24953" y="27125"/>
                    </a:cubicBezTo>
                    <a:lnTo>
                      <a:pt x="24953" y="14763"/>
                    </a:lnTo>
                    <a:lnTo>
                      <a:pt x="31719" y="5491"/>
                    </a:lnTo>
                    <a:lnTo>
                      <a:pt x="112662" y="30550"/>
                    </a:lnTo>
                    <a:lnTo>
                      <a:pt x="105228" y="57113"/>
                    </a:lnTo>
                    <a:lnTo>
                      <a:pt x="96290" y="66052"/>
                    </a:lnTo>
                    <a:cubicBezTo>
                      <a:pt x="95630" y="69468"/>
                      <a:pt x="94260" y="72709"/>
                      <a:pt x="92280" y="75574"/>
                    </a:cubicBezTo>
                    <a:cubicBezTo>
                      <a:pt x="89774" y="78080"/>
                      <a:pt x="89774" y="86767"/>
                      <a:pt x="89774" y="86767"/>
                    </a:cubicBezTo>
                    <a:cubicBezTo>
                      <a:pt x="89958" y="89708"/>
                      <a:pt x="90819" y="92564"/>
                      <a:pt x="92280" y="95121"/>
                    </a:cubicBezTo>
                    <a:cubicBezTo>
                      <a:pt x="95997" y="97226"/>
                      <a:pt x="99949" y="98880"/>
                      <a:pt x="104059" y="100049"/>
                    </a:cubicBezTo>
                    <a:lnTo>
                      <a:pt x="116338" y="106231"/>
                    </a:lnTo>
                    <a:cubicBezTo>
                      <a:pt x="116338" y="106231"/>
                      <a:pt x="120681" y="109906"/>
                      <a:pt x="120681" y="112997"/>
                    </a:cubicBezTo>
                    <a:cubicBezTo>
                      <a:pt x="120681" y="116087"/>
                      <a:pt x="125610" y="122853"/>
                      <a:pt x="125610" y="125944"/>
                    </a:cubicBezTo>
                    <a:lnTo>
                      <a:pt x="125610" y="151923"/>
                    </a:lnTo>
                    <a:cubicBezTo>
                      <a:pt x="125142" y="159624"/>
                      <a:pt x="123906" y="167267"/>
                      <a:pt x="121935" y="174727"/>
                    </a:cubicBezTo>
                    <a:cubicBezTo>
                      <a:pt x="118844" y="183397"/>
                      <a:pt x="116363" y="192277"/>
                      <a:pt x="114500" y="201290"/>
                    </a:cubicBezTo>
                    <a:cubicBezTo>
                      <a:pt x="111067" y="205851"/>
                      <a:pt x="108260" y="210855"/>
                      <a:pt x="106147" y="216159"/>
                    </a:cubicBezTo>
                    <a:cubicBezTo>
                      <a:pt x="103875" y="223576"/>
                      <a:pt x="100550" y="230643"/>
                      <a:pt x="96290" y="237125"/>
                    </a:cubicBezTo>
                    <a:cubicBezTo>
                      <a:pt x="92632" y="243315"/>
                      <a:pt x="89307" y="249697"/>
                      <a:pt x="86350" y="256254"/>
                    </a:cubicBezTo>
                    <a:lnTo>
                      <a:pt x="83343" y="266780"/>
                    </a:lnTo>
                    <a:close/>
                  </a:path>
                </a:pathLst>
              </a:custGeom>
              <a:solidFill>
                <a:schemeClr val="bg2"/>
              </a:solidFill>
              <a:ln w="8348" cap="flat">
                <a:solidFill>
                  <a:schemeClr val="bg1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" name="Freeform: Shape 84">
                <a:extLst>
                  <a:ext uri="{FF2B5EF4-FFF2-40B4-BE49-F238E27FC236}">
                    <a16:creationId xmlns="" xmlns:a16="http://schemas.microsoft.com/office/drawing/2014/main" id="{88A32796-D785-4378-9DC1-6D104F48692F}"/>
                  </a:ext>
                </a:extLst>
              </p:cNvPr>
              <p:cNvSpPr/>
              <p:nvPr/>
            </p:nvSpPr>
            <p:spPr>
              <a:xfrm>
                <a:off x="10199526" y="3485147"/>
                <a:ext cx="140002" cy="81054"/>
              </a:xfrm>
              <a:custGeom>
                <a:avLst/>
                <a:gdLst/>
                <a:ahLst/>
                <a:cxnLst/>
                <a:rect l="0" t="0" r="0" b="0"/>
                <a:pathLst>
                  <a:path w="158711" h="91885">
                    <a:moveTo>
                      <a:pt x="11992" y="72440"/>
                    </a:moveTo>
                    <a:lnTo>
                      <a:pt x="4557" y="84803"/>
                    </a:lnTo>
                    <a:cubicBezTo>
                      <a:pt x="4557" y="84803"/>
                      <a:pt x="10154" y="93156"/>
                      <a:pt x="12910" y="93156"/>
                    </a:cubicBezTo>
                    <a:lnTo>
                      <a:pt x="23603" y="93156"/>
                    </a:lnTo>
                    <a:cubicBezTo>
                      <a:pt x="31037" y="93156"/>
                      <a:pt x="31956" y="92488"/>
                      <a:pt x="35381" y="88812"/>
                    </a:cubicBezTo>
                    <a:cubicBezTo>
                      <a:pt x="38806" y="85137"/>
                      <a:pt x="40978" y="78621"/>
                      <a:pt x="45572" y="78621"/>
                    </a:cubicBezTo>
                    <a:cubicBezTo>
                      <a:pt x="51795" y="79089"/>
                      <a:pt x="57993" y="77477"/>
                      <a:pt x="63197" y="74027"/>
                    </a:cubicBezTo>
                    <a:cubicBezTo>
                      <a:pt x="68059" y="70744"/>
                      <a:pt x="73505" y="68414"/>
                      <a:pt x="79235" y="67178"/>
                    </a:cubicBezTo>
                    <a:lnTo>
                      <a:pt x="87588" y="58824"/>
                    </a:lnTo>
                    <a:cubicBezTo>
                      <a:pt x="92108" y="56377"/>
                      <a:pt x="96435" y="53578"/>
                      <a:pt x="100536" y="50471"/>
                    </a:cubicBezTo>
                    <a:lnTo>
                      <a:pt x="109808" y="41199"/>
                    </a:lnTo>
                    <a:cubicBezTo>
                      <a:pt x="109808" y="41199"/>
                      <a:pt x="124009" y="38693"/>
                      <a:pt x="124009" y="35602"/>
                    </a:cubicBezTo>
                    <a:cubicBezTo>
                      <a:pt x="124009" y="32512"/>
                      <a:pt x="135787" y="24492"/>
                      <a:pt x="135787" y="24492"/>
                    </a:cubicBezTo>
                    <a:lnTo>
                      <a:pt x="155500" y="10292"/>
                    </a:lnTo>
                    <a:cubicBezTo>
                      <a:pt x="155500" y="10292"/>
                      <a:pt x="152744" y="2607"/>
                      <a:pt x="150238" y="5029"/>
                    </a:cubicBezTo>
                    <a:cubicBezTo>
                      <a:pt x="147732" y="7452"/>
                      <a:pt x="141884" y="7535"/>
                      <a:pt x="139462" y="7535"/>
                    </a:cubicBezTo>
                    <a:cubicBezTo>
                      <a:pt x="137040" y="7535"/>
                      <a:pt x="132529" y="11963"/>
                      <a:pt x="132529" y="11963"/>
                    </a:cubicBezTo>
                    <a:lnTo>
                      <a:pt x="122171" y="14636"/>
                    </a:lnTo>
                    <a:lnTo>
                      <a:pt x="109223" y="18311"/>
                    </a:lnTo>
                    <a:cubicBezTo>
                      <a:pt x="104972" y="20959"/>
                      <a:pt x="100394" y="23031"/>
                      <a:pt x="95608" y="24492"/>
                    </a:cubicBezTo>
                    <a:cubicBezTo>
                      <a:pt x="92517" y="24492"/>
                      <a:pt x="80154" y="31927"/>
                      <a:pt x="75810" y="31927"/>
                    </a:cubicBezTo>
                    <a:cubicBezTo>
                      <a:pt x="71467" y="31927"/>
                      <a:pt x="61944" y="41449"/>
                      <a:pt x="61944" y="41449"/>
                    </a:cubicBezTo>
                    <a:cubicBezTo>
                      <a:pt x="55454" y="45576"/>
                      <a:pt x="48537" y="48993"/>
                      <a:pt x="41312" y="51640"/>
                    </a:cubicBezTo>
                    <a:cubicBezTo>
                      <a:pt x="37553" y="51640"/>
                      <a:pt x="32958" y="61581"/>
                      <a:pt x="27696" y="61581"/>
                    </a:cubicBezTo>
                    <a:cubicBezTo>
                      <a:pt x="22433" y="61581"/>
                      <a:pt x="11992" y="72440"/>
                      <a:pt x="11992" y="72440"/>
                    </a:cubicBezTo>
                    <a:close/>
                  </a:path>
                </a:pathLst>
              </a:custGeom>
              <a:solidFill>
                <a:schemeClr val="bg2"/>
              </a:solidFill>
              <a:ln w="6929" cap="flat">
                <a:solidFill>
                  <a:schemeClr val="bg1"/>
                </a:solidFill>
                <a:prstDash val="solid"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" name="Freeform: Shape 162">
                <a:extLst>
                  <a:ext uri="{FF2B5EF4-FFF2-40B4-BE49-F238E27FC236}">
                    <a16:creationId xmlns="" xmlns:a16="http://schemas.microsoft.com/office/drawing/2014/main" id="{D17E1B22-173C-4C1C-82BB-FB3586FE304F}"/>
                  </a:ext>
                </a:extLst>
              </p:cNvPr>
              <p:cNvSpPr/>
              <p:nvPr/>
            </p:nvSpPr>
            <p:spPr>
              <a:xfrm>
                <a:off x="9736547" y="3115281"/>
                <a:ext cx="486324" cy="412639"/>
              </a:xfrm>
              <a:custGeom>
                <a:avLst/>
                <a:gdLst/>
                <a:ahLst/>
                <a:cxnLst/>
                <a:rect l="0" t="0" r="0" b="0"/>
                <a:pathLst>
                  <a:path w="551312" h="467780">
                    <a:moveTo>
                      <a:pt x="5491" y="439858"/>
                    </a:moveTo>
                    <a:lnTo>
                      <a:pt x="5491" y="429501"/>
                    </a:lnTo>
                    <a:lnTo>
                      <a:pt x="14930" y="420061"/>
                    </a:lnTo>
                    <a:lnTo>
                      <a:pt x="20777" y="414214"/>
                    </a:lnTo>
                    <a:lnTo>
                      <a:pt x="29130" y="405861"/>
                    </a:lnTo>
                    <a:lnTo>
                      <a:pt x="38904" y="393582"/>
                    </a:lnTo>
                    <a:lnTo>
                      <a:pt x="48175" y="380634"/>
                    </a:lnTo>
                    <a:cubicBezTo>
                      <a:pt x="48175" y="380634"/>
                      <a:pt x="53773" y="362675"/>
                      <a:pt x="56529" y="362675"/>
                    </a:cubicBezTo>
                    <a:cubicBezTo>
                      <a:pt x="59285" y="362675"/>
                      <a:pt x="68223" y="360252"/>
                      <a:pt x="64882" y="357162"/>
                    </a:cubicBezTo>
                    <a:cubicBezTo>
                      <a:pt x="62802" y="354054"/>
                      <a:pt x="61724" y="350379"/>
                      <a:pt x="61791" y="346636"/>
                    </a:cubicBezTo>
                    <a:cubicBezTo>
                      <a:pt x="61591" y="342009"/>
                      <a:pt x="60121" y="337531"/>
                      <a:pt x="57531" y="333689"/>
                    </a:cubicBezTo>
                    <a:cubicBezTo>
                      <a:pt x="53773" y="330014"/>
                      <a:pt x="54106" y="327174"/>
                      <a:pt x="51350" y="324417"/>
                    </a:cubicBezTo>
                    <a:lnTo>
                      <a:pt x="42078" y="315145"/>
                    </a:lnTo>
                    <a:cubicBezTo>
                      <a:pt x="42078" y="315145"/>
                      <a:pt x="44166" y="308045"/>
                      <a:pt x="42078" y="305873"/>
                    </a:cubicBezTo>
                    <a:cubicBezTo>
                      <a:pt x="40683" y="304110"/>
                      <a:pt x="39914" y="301938"/>
                      <a:pt x="39906" y="299691"/>
                    </a:cubicBezTo>
                    <a:lnTo>
                      <a:pt x="50097" y="293510"/>
                    </a:lnTo>
                    <a:lnTo>
                      <a:pt x="67973" y="286744"/>
                    </a:lnTo>
                    <a:lnTo>
                      <a:pt x="83426" y="278391"/>
                    </a:lnTo>
                    <a:cubicBezTo>
                      <a:pt x="83426" y="278391"/>
                      <a:pt x="93283" y="277138"/>
                      <a:pt x="97627" y="277138"/>
                    </a:cubicBezTo>
                    <a:cubicBezTo>
                      <a:pt x="101970" y="277138"/>
                      <a:pt x="116171" y="274632"/>
                      <a:pt x="116171" y="274632"/>
                    </a:cubicBezTo>
                    <a:lnTo>
                      <a:pt x="134632" y="274632"/>
                    </a:lnTo>
                    <a:lnTo>
                      <a:pt x="152591" y="275300"/>
                    </a:lnTo>
                    <a:cubicBezTo>
                      <a:pt x="156308" y="276996"/>
                      <a:pt x="160292" y="278040"/>
                      <a:pt x="164369" y="278391"/>
                    </a:cubicBezTo>
                    <a:cubicBezTo>
                      <a:pt x="170133" y="278056"/>
                      <a:pt x="175688" y="276119"/>
                      <a:pt x="180407" y="272794"/>
                    </a:cubicBezTo>
                    <a:cubicBezTo>
                      <a:pt x="182829" y="270372"/>
                      <a:pt x="190264" y="270372"/>
                      <a:pt x="190264" y="270372"/>
                    </a:cubicBezTo>
                    <a:lnTo>
                      <a:pt x="208140" y="269118"/>
                    </a:lnTo>
                    <a:cubicBezTo>
                      <a:pt x="213403" y="267598"/>
                      <a:pt x="218406" y="265318"/>
                      <a:pt x="223008" y="262352"/>
                    </a:cubicBezTo>
                    <a:cubicBezTo>
                      <a:pt x="225999" y="258326"/>
                      <a:pt x="228497" y="253949"/>
                      <a:pt x="230443" y="249321"/>
                    </a:cubicBezTo>
                    <a:lnTo>
                      <a:pt x="239632" y="237042"/>
                    </a:lnTo>
                    <a:cubicBezTo>
                      <a:pt x="239632" y="237042"/>
                      <a:pt x="242722" y="228689"/>
                      <a:pt x="247985" y="228689"/>
                    </a:cubicBezTo>
                    <a:cubicBezTo>
                      <a:pt x="251961" y="227996"/>
                      <a:pt x="255611" y="226066"/>
                      <a:pt x="258427" y="223176"/>
                    </a:cubicBezTo>
                    <a:cubicBezTo>
                      <a:pt x="258427" y="223176"/>
                      <a:pt x="265861" y="220670"/>
                      <a:pt x="265861" y="216410"/>
                    </a:cubicBezTo>
                    <a:cubicBezTo>
                      <a:pt x="265861" y="212150"/>
                      <a:pt x="259345" y="205551"/>
                      <a:pt x="259345" y="205551"/>
                    </a:cubicBezTo>
                    <a:lnTo>
                      <a:pt x="259345" y="198450"/>
                    </a:lnTo>
                    <a:lnTo>
                      <a:pt x="259345" y="186087"/>
                    </a:lnTo>
                    <a:lnTo>
                      <a:pt x="263021" y="174978"/>
                    </a:lnTo>
                    <a:lnTo>
                      <a:pt x="253832" y="167543"/>
                    </a:lnTo>
                    <a:lnTo>
                      <a:pt x="244560" y="163283"/>
                    </a:lnTo>
                    <a:lnTo>
                      <a:pt x="244560" y="156433"/>
                    </a:lnTo>
                    <a:cubicBezTo>
                      <a:pt x="246565" y="152566"/>
                      <a:pt x="248001" y="148431"/>
                      <a:pt x="248820" y="144154"/>
                    </a:cubicBezTo>
                    <a:cubicBezTo>
                      <a:pt x="248820" y="140395"/>
                      <a:pt x="256255" y="133045"/>
                      <a:pt x="258761" y="130538"/>
                    </a:cubicBezTo>
                    <a:cubicBezTo>
                      <a:pt x="261266" y="128033"/>
                      <a:pt x="270455" y="116923"/>
                      <a:pt x="270455" y="116923"/>
                    </a:cubicBezTo>
                    <a:lnTo>
                      <a:pt x="281565" y="99047"/>
                    </a:lnTo>
                    <a:lnTo>
                      <a:pt x="290837" y="78665"/>
                    </a:lnTo>
                    <a:cubicBezTo>
                      <a:pt x="290837" y="78665"/>
                      <a:pt x="312138" y="61959"/>
                      <a:pt x="309715" y="59787"/>
                    </a:cubicBezTo>
                    <a:cubicBezTo>
                      <a:pt x="307293" y="57615"/>
                      <a:pt x="325419" y="37316"/>
                      <a:pt x="325419" y="37316"/>
                    </a:cubicBezTo>
                    <a:lnTo>
                      <a:pt x="341457" y="27376"/>
                    </a:lnTo>
                    <a:lnTo>
                      <a:pt x="356326" y="27376"/>
                    </a:lnTo>
                    <a:lnTo>
                      <a:pt x="377293" y="22448"/>
                    </a:lnTo>
                    <a:lnTo>
                      <a:pt x="395252" y="16934"/>
                    </a:lnTo>
                    <a:lnTo>
                      <a:pt x="411291" y="16934"/>
                    </a:lnTo>
                    <a:lnTo>
                      <a:pt x="431004" y="8581"/>
                    </a:lnTo>
                    <a:lnTo>
                      <a:pt x="448295" y="5491"/>
                    </a:lnTo>
                    <a:lnTo>
                      <a:pt x="456649" y="5491"/>
                    </a:lnTo>
                    <a:lnTo>
                      <a:pt x="472102" y="60455"/>
                    </a:lnTo>
                    <a:lnTo>
                      <a:pt x="476446" y="70897"/>
                    </a:lnTo>
                    <a:lnTo>
                      <a:pt x="486302" y="130789"/>
                    </a:lnTo>
                    <a:lnTo>
                      <a:pt x="490646" y="139142"/>
                    </a:lnTo>
                    <a:lnTo>
                      <a:pt x="493152" y="166290"/>
                    </a:lnTo>
                    <a:lnTo>
                      <a:pt x="509190" y="166290"/>
                    </a:lnTo>
                    <a:lnTo>
                      <a:pt x="530742" y="251493"/>
                    </a:lnTo>
                    <a:lnTo>
                      <a:pt x="530742" y="336780"/>
                    </a:lnTo>
                    <a:lnTo>
                      <a:pt x="549286" y="443618"/>
                    </a:lnTo>
                    <a:lnTo>
                      <a:pt x="541935" y="450968"/>
                    </a:lnTo>
                    <a:cubicBezTo>
                      <a:pt x="541935" y="450968"/>
                      <a:pt x="541935" y="462746"/>
                      <a:pt x="538844" y="462746"/>
                    </a:cubicBezTo>
                    <a:cubicBezTo>
                      <a:pt x="536205" y="462279"/>
                      <a:pt x="533749" y="461093"/>
                      <a:pt x="531744" y="459322"/>
                    </a:cubicBezTo>
                    <a:lnTo>
                      <a:pt x="523391" y="449799"/>
                    </a:lnTo>
                    <a:cubicBezTo>
                      <a:pt x="523391" y="449799"/>
                      <a:pt x="519715" y="443618"/>
                      <a:pt x="517209" y="443618"/>
                    </a:cubicBezTo>
                    <a:cubicBezTo>
                      <a:pt x="514704" y="443618"/>
                      <a:pt x="511696" y="446708"/>
                      <a:pt x="511696" y="446708"/>
                    </a:cubicBezTo>
                    <a:lnTo>
                      <a:pt x="511696" y="454560"/>
                    </a:lnTo>
                    <a:lnTo>
                      <a:pt x="528987" y="470599"/>
                    </a:lnTo>
                    <a:lnTo>
                      <a:pt x="448044" y="445539"/>
                    </a:lnTo>
                    <a:lnTo>
                      <a:pt x="447460" y="438689"/>
                    </a:lnTo>
                    <a:lnTo>
                      <a:pt x="429584" y="438689"/>
                    </a:lnTo>
                    <a:lnTo>
                      <a:pt x="419059" y="433761"/>
                    </a:lnTo>
                    <a:lnTo>
                      <a:pt x="410706" y="425408"/>
                    </a:lnTo>
                    <a:lnTo>
                      <a:pt x="410706" y="411792"/>
                    </a:lnTo>
                    <a:lnTo>
                      <a:pt x="401434" y="402603"/>
                    </a:lnTo>
                    <a:lnTo>
                      <a:pt x="393999" y="394250"/>
                    </a:lnTo>
                    <a:lnTo>
                      <a:pt x="385646" y="389572"/>
                    </a:lnTo>
                    <a:lnTo>
                      <a:pt x="376708" y="380634"/>
                    </a:lnTo>
                    <a:lnTo>
                      <a:pt x="5491" y="459656"/>
                    </a:lnTo>
                    <a:lnTo>
                      <a:pt x="5491" y="439858"/>
                    </a:lnTo>
                  </a:path>
                </a:pathLst>
              </a:custGeom>
              <a:solidFill>
                <a:schemeClr val="bg2"/>
              </a:solidFill>
              <a:ln w="8348" cap="flat">
                <a:solidFill>
                  <a:schemeClr val="bg1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4" name="Rectangle 3">
              <a:extLst>
                <a:ext uri="{FF2B5EF4-FFF2-40B4-BE49-F238E27FC236}">
                  <a16:creationId xmlns="" xmlns:a16="http://schemas.microsoft.com/office/drawing/2014/main" id="{01DC58AE-F5F0-4FBE-8FE0-1FDC19E0EB7C}"/>
                </a:ext>
              </a:extLst>
            </p:cNvPr>
            <p:cNvSpPr/>
            <p:nvPr/>
          </p:nvSpPr>
          <p:spPr>
            <a:xfrm>
              <a:off x="4389229" y="2091703"/>
              <a:ext cx="401072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fr-CA" sz="1200">
                  <a:solidFill>
                    <a:schemeClr val="bg1"/>
                  </a:solidFill>
                </a:rPr>
                <a:t>ME</a:t>
              </a:r>
              <a:endParaRPr lang="en-US" sz="1200">
                <a:solidFill>
                  <a:schemeClr val="bg1"/>
                </a:solidFill>
              </a:endParaRPr>
            </a:p>
          </p:txBody>
        </p:sp>
        <p:sp>
          <p:nvSpPr>
            <p:cNvPr id="24" name="Rectangle 23">
              <a:extLst>
                <a:ext uri="{FF2B5EF4-FFF2-40B4-BE49-F238E27FC236}">
                  <a16:creationId xmlns="" xmlns:a16="http://schemas.microsoft.com/office/drawing/2014/main" id="{984C2E6D-ED0C-4482-81AD-B51D8EF609BF}"/>
                </a:ext>
              </a:extLst>
            </p:cNvPr>
            <p:cNvSpPr/>
            <p:nvPr/>
          </p:nvSpPr>
          <p:spPr>
            <a:xfrm>
              <a:off x="3857695" y="3177066"/>
              <a:ext cx="409086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fr-CA" sz="1200">
                  <a:solidFill>
                    <a:schemeClr val="bg1"/>
                  </a:solidFill>
                </a:rPr>
                <a:t>NH</a:t>
              </a:r>
              <a:endParaRPr lang="en-US" sz="1200">
                <a:solidFill>
                  <a:schemeClr val="bg1"/>
                </a:solidFill>
              </a:endParaRPr>
            </a:p>
          </p:txBody>
        </p:sp>
        <p:sp>
          <p:nvSpPr>
            <p:cNvPr id="25" name="Rectangle 24">
              <a:extLst>
                <a:ext uri="{FF2B5EF4-FFF2-40B4-BE49-F238E27FC236}">
                  <a16:creationId xmlns="" xmlns:a16="http://schemas.microsoft.com/office/drawing/2014/main" id="{4F71346E-F069-4B85-8A0A-E203ACDE162F}"/>
                </a:ext>
              </a:extLst>
            </p:cNvPr>
            <p:cNvSpPr/>
            <p:nvPr/>
          </p:nvSpPr>
          <p:spPr>
            <a:xfrm>
              <a:off x="3399806" y="2988166"/>
              <a:ext cx="363946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fr-CA" sz="1200">
                  <a:solidFill>
                    <a:schemeClr val="bg1"/>
                  </a:solidFill>
                </a:rPr>
                <a:t>VT</a:t>
              </a:r>
              <a:endParaRPr lang="en-US" sz="1200">
                <a:solidFill>
                  <a:schemeClr val="bg1"/>
                </a:solidFill>
              </a:endParaRPr>
            </a:p>
          </p:txBody>
        </p:sp>
        <p:sp>
          <p:nvSpPr>
            <p:cNvPr id="26" name="Rectangle 25">
              <a:extLst>
                <a:ext uri="{FF2B5EF4-FFF2-40B4-BE49-F238E27FC236}">
                  <a16:creationId xmlns="" xmlns:a16="http://schemas.microsoft.com/office/drawing/2014/main" id="{B9D70B71-D928-4603-B4F3-9CCE3C0495E2}"/>
                </a:ext>
              </a:extLst>
            </p:cNvPr>
            <p:cNvSpPr/>
            <p:nvPr/>
          </p:nvSpPr>
          <p:spPr>
            <a:xfrm>
              <a:off x="3038672" y="3840272"/>
              <a:ext cx="385042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fr-CA" sz="1200">
                  <a:solidFill>
                    <a:schemeClr val="bg1"/>
                  </a:solidFill>
                </a:rPr>
                <a:t>NY</a:t>
              </a:r>
              <a:endParaRPr lang="en-US" sz="1200">
                <a:solidFill>
                  <a:schemeClr val="bg1"/>
                </a:solidFill>
              </a:endParaRPr>
            </a:p>
          </p:txBody>
        </p:sp>
        <p:sp>
          <p:nvSpPr>
            <p:cNvPr id="37" name="Rectangle 36">
              <a:extLst>
                <a:ext uri="{FF2B5EF4-FFF2-40B4-BE49-F238E27FC236}">
                  <a16:creationId xmlns="" xmlns:a16="http://schemas.microsoft.com/office/drawing/2014/main" id="{90CA3363-837D-46DD-AB24-380C2987F562}"/>
                </a:ext>
              </a:extLst>
            </p:cNvPr>
            <p:cNvSpPr/>
            <p:nvPr/>
          </p:nvSpPr>
          <p:spPr>
            <a:xfrm>
              <a:off x="1945789" y="4984515"/>
              <a:ext cx="358753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fr-CA" sz="1200">
                  <a:solidFill>
                    <a:schemeClr val="bg1"/>
                  </a:solidFill>
                </a:rPr>
                <a:t>PA</a:t>
              </a:r>
              <a:endParaRPr lang="en-US" sz="1200">
                <a:solidFill>
                  <a:schemeClr val="bg1"/>
                </a:solidFill>
              </a:endParaRPr>
            </a:p>
          </p:txBody>
        </p:sp>
        <p:sp>
          <p:nvSpPr>
            <p:cNvPr id="38" name="Rectangle 37">
              <a:extLst>
                <a:ext uri="{FF2B5EF4-FFF2-40B4-BE49-F238E27FC236}">
                  <a16:creationId xmlns="" xmlns:a16="http://schemas.microsoft.com/office/drawing/2014/main" id="{718BC8BC-9412-4FFB-8BEB-70DBB384E865}"/>
                </a:ext>
              </a:extLst>
            </p:cNvPr>
            <p:cNvSpPr/>
            <p:nvPr/>
          </p:nvSpPr>
          <p:spPr>
            <a:xfrm>
              <a:off x="3149902" y="4849217"/>
              <a:ext cx="354584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fr-CA" sz="1200">
                  <a:solidFill>
                    <a:schemeClr val="bg1"/>
                  </a:solidFill>
                </a:rPr>
                <a:t>NJ</a:t>
              </a:r>
              <a:endParaRPr lang="en-US" sz="1200">
                <a:solidFill>
                  <a:schemeClr val="bg1"/>
                </a:solidFill>
              </a:endParaRPr>
            </a:p>
          </p:txBody>
        </p:sp>
        <p:sp>
          <p:nvSpPr>
            <p:cNvPr id="39" name="Rectangle 38">
              <a:extLst>
                <a:ext uri="{FF2B5EF4-FFF2-40B4-BE49-F238E27FC236}">
                  <a16:creationId xmlns="" xmlns:a16="http://schemas.microsoft.com/office/drawing/2014/main" id="{290BD99F-F9C6-4FA1-B8D8-0B66D33C214A}"/>
                </a:ext>
              </a:extLst>
            </p:cNvPr>
            <p:cNvSpPr/>
            <p:nvPr/>
          </p:nvSpPr>
          <p:spPr>
            <a:xfrm>
              <a:off x="3836993" y="3797425"/>
              <a:ext cx="421910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fr-CA" sz="1200">
                  <a:solidFill>
                    <a:schemeClr val="bg1"/>
                  </a:solidFill>
                </a:rPr>
                <a:t>MA</a:t>
              </a:r>
              <a:endParaRPr lang="en-US" sz="1200">
                <a:solidFill>
                  <a:schemeClr val="bg1"/>
                </a:solidFill>
              </a:endParaRPr>
            </a:p>
          </p:txBody>
        </p:sp>
        <p:sp>
          <p:nvSpPr>
            <p:cNvPr id="40" name="Rectangle 39">
              <a:extLst>
                <a:ext uri="{FF2B5EF4-FFF2-40B4-BE49-F238E27FC236}">
                  <a16:creationId xmlns="" xmlns:a16="http://schemas.microsoft.com/office/drawing/2014/main" id="{CA85005D-7978-4D4F-89ED-E1E2EAD9F8F0}"/>
                </a:ext>
              </a:extLst>
            </p:cNvPr>
            <p:cNvSpPr/>
            <p:nvPr/>
          </p:nvSpPr>
          <p:spPr>
            <a:xfrm>
              <a:off x="3716473" y="4192771"/>
              <a:ext cx="359394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fr-CA" sz="1200">
                  <a:solidFill>
                    <a:schemeClr val="bg1"/>
                  </a:solidFill>
                </a:rPr>
                <a:t>CT</a:t>
              </a:r>
              <a:endParaRPr lang="en-US" sz="1200">
                <a:solidFill>
                  <a:schemeClr val="bg1"/>
                </a:solidFill>
              </a:endParaRPr>
            </a:p>
          </p:txBody>
        </p:sp>
        <p:sp>
          <p:nvSpPr>
            <p:cNvPr id="41" name="Rectangle 40">
              <a:extLst>
                <a:ext uri="{FF2B5EF4-FFF2-40B4-BE49-F238E27FC236}">
                  <a16:creationId xmlns="" xmlns:a16="http://schemas.microsoft.com/office/drawing/2014/main" id="{57008F58-F889-4255-A1ED-889669F9A66A}"/>
                </a:ext>
              </a:extLst>
            </p:cNvPr>
            <p:cNvSpPr/>
            <p:nvPr/>
          </p:nvSpPr>
          <p:spPr>
            <a:xfrm>
              <a:off x="4239067" y="4451323"/>
              <a:ext cx="317716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fr-CA" sz="1200">
                  <a:solidFill>
                    <a:schemeClr val="bg2"/>
                  </a:solidFill>
                </a:rPr>
                <a:t>RI</a:t>
              </a:r>
              <a:endParaRPr lang="en-US" sz="1200">
                <a:solidFill>
                  <a:schemeClr val="bg2"/>
                </a:solidFill>
              </a:endParaRPr>
            </a:p>
          </p:txBody>
        </p:sp>
      </p:grpSp>
      <p:sp>
        <p:nvSpPr>
          <p:cNvPr id="10" name="Rectangle 9">
            <a:extLst>
              <a:ext uri="{FF2B5EF4-FFF2-40B4-BE49-F238E27FC236}">
                <a16:creationId xmlns="" xmlns:a16="http://schemas.microsoft.com/office/drawing/2014/main" id="{1676716A-6C3B-46BC-8CBD-9015038911F4}"/>
              </a:ext>
            </a:extLst>
          </p:cNvPr>
          <p:cNvSpPr/>
          <p:nvPr/>
        </p:nvSpPr>
        <p:spPr>
          <a:xfrm>
            <a:off x="6096000" y="1326978"/>
            <a:ext cx="5358384" cy="4745152"/>
          </a:xfrm>
          <a:prstGeom prst="rect">
            <a:avLst/>
          </a:prstGeom>
          <a:gradFill>
            <a:gsLst>
              <a:gs pos="0">
                <a:srgbClr val="FFFFFF"/>
              </a:gs>
              <a:gs pos="100000">
                <a:srgbClr val="FFFFFF">
                  <a:lumMod val="95000"/>
                  <a:shade val="100000"/>
                  <a:satMod val="115000"/>
                </a:srgbClr>
              </a:gs>
            </a:gsLst>
            <a:path path="circle">
              <a:fillToRect l="100000" b="100000"/>
            </a:path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274320" tIns="0" rIns="274320" bIns="0" anchor="ctr" anchorCtr="0">
            <a:noAutofit/>
          </a:bodyPr>
          <a:lstStyle/>
          <a:p>
            <a:pPr marL="292100" indent="-180975">
              <a:lnSpc>
                <a:spcPct val="110000"/>
              </a:lnSpc>
              <a:buFont typeface="Arial" panose="020B0604020202020204" pitchFamily="34" charset="0"/>
              <a:buChar char="•"/>
            </a:pPr>
            <a:endParaRPr lang="en-US" sz="1600" spc="-5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7" name="Footer Placeholder 6">
            <a:extLst>
              <a:ext uri="{FF2B5EF4-FFF2-40B4-BE49-F238E27FC236}">
                <a16:creationId xmlns="" xmlns:a16="http://schemas.microsoft.com/office/drawing/2014/main" id="{BDBA5DA5-8B19-4C9E-8AC2-495210061B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Atlantic Shores Offshore Wind, LLC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F933D90D-59E4-489B-BAE5-650380F915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62A4E8-7915-48E8-B56D-92C7B4551644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4D06FDAE-FC45-4272-8882-719E0650C244}"/>
              </a:ext>
            </a:extLst>
          </p:cNvPr>
          <p:cNvSpPr txBox="1"/>
          <p:nvPr/>
        </p:nvSpPr>
        <p:spPr>
          <a:xfrm>
            <a:off x="6474093" y="2072224"/>
            <a:ext cx="3546207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1600" b="1">
                <a:solidFill>
                  <a:schemeClr val="accent4"/>
                </a:solidFill>
              </a:rPr>
              <a:t>Boston, MA:</a:t>
            </a:r>
          </a:p>
          <a:p>
            <a:r>
              <a:rPr lang="fr-CA" sz="1600">
                <a:solidFill>
                  <a:schemeClr val="bg2">
                    <a:lumMod val="50000"/>
                  </a:schemeClr>
                </a:solidFill>
              </a:rPr>
              <a:t>Atlantic Shores Offshore Wind, LLC</a:t>
            </a:r>
          </a:p>
          <a:p>
            <a:r>
              <a:rPr lang="en-CA" sz="1600">
                <a:solidFill>
                  <a:schemeClr val="bg2">
                    <a:lumMod val="50000"/>
                  </a:schemeClr>
                </a:solidFill>
              </a:rPr>
              <a:t>1 Beacon St</a:t>
            </a:r>
          </a:p>
          <a:p>
            <a:r>
              <a:rPr lang="en-CA" sz="1600">
                <a:solidFill>
                  <a:schemeClr val="bg2">
                    <a:lumMod val="50000"/>
                  </a:schemeClr>
                </a:solidFill>
              </a:rPr>
              <a:t>Boston, MA 02108</a:t>
            </a:r>
            <a:endParaRPr lang="fr-CA" sz="1600">
              <a:solidFill>
                <a:schemeClr val="bg2">
                  <a:lumMod val="50000"/>
                </a:schemeClr>
              </a:solidFill>
            </a:endParaRPr>
          </a:p>
          <a:p>
            <a:endParaRPr lang="fr-CA" sz="1600">
              <a:solidFill>
                <a:schemeClr val="accent4"/>
              </a:solidFill>
            </a:endParaRPr>
          </a:p>
          <a:p>
            <a:r>
              <a:rPr lang="fr-CA" sz="1600" b="1">
                <a:solidFill>
                  <a:schemeClr val="accent4"/>
                </a:solidFill>
              </a:rPr>
              <a:t>Brooklyn, NY:</a:t>
            </a:r>
          </a:p>
          <a:p>
            <a:r>
              <a:rPr lang="fr-CA" sz="1600">
                <a:solidFill>
                  <a:schemeClr val="bg2">
                    <a:lumMod val="50000"/>
                  </a:schemeClr>
                </a:solidFill>
              </a:rPr>
              <a:t>Atlantic Shores Offshore Wind, LLC</a:t>
            </a:r>
          </a:p>
          <a:p>
            <a:r>
              <a:rPr lang="en-CA" sz="1600">
                <a:solidFill>
                  <a:schemeClr val="bg2">
                    <a:lumMod val="50000"/>
                  </a:schemeClr>
                </a:solidFill>
              </a:rPr>
              <a:t>81 Prospect St</a:t>
            </a:r>
          </a:p>
          <a:p>
            <a:r>
              <a:rPr lang="en-CA" sz="1600">
                <a:solidFill>
                  <a:schemeClr val="bg2">
                    <a:lumMod val="50000"/>
                  </a:schemeClr>
                </a:solidFill>
              </a:rPr>
              <a:t>Brooklyn, NY 11201</a:t>
            </a:r>
            <a:endParaRPr lang="fr-CA" sz="1600">
              <a:solidFill>
                <a:schemeClr val="bg2">
                  <a:lumMod val="50000"/>
                </a:schemeClr>
              </a:solidFill>
            </a:endParaRPr>
          </a:p>
          <a:p>
            <a:endParaRPr lang="fr-CA" sz="1600">
              <a:solidFill>
                <a:schemeClr val="accent4"/>
              </a:solidFill>
            </a:endParaRPr>
          </a:p>
          <a:p>
            <a:r>
              <a:rPr lang="fr-CA" sz="1600" b="1">
                <a:solidFill>
                  <a:schemeClr val="accent4"/>
                </a:solidFill>
              </a:rPr>
              <a:t>Atlantic City, NJ:</a:t>
            </a:r>
          </a:p>
          <a:p>
            <a:r>
              <a:rPr lang="fr-CA" sz="1600">
                <a:solidFill>
                  <a:schemeClr val="bg2">
                    <a:lumMod val="50000"/>
                  </a:schemeClr>
                </a:solidFill>
              </a:rPr>
              <a:t>Atlantic Shores Offshore Wind, LLC</a:t>
            </a:r>
          </a:p>
          <a:p>
            <a:r>
              <a:rPr lang="fr-CA" sz="1600">
                <a:solidFill>
                  <a:schemeClr val="bg2">
                    <a:lumMod val="50000"/>
                  </a:schemeClr>
                </a:solidFill>
              </a:rPr>
              <a:t>[</a:t>
            </a:r>
            <a:r>
              <a:rPr lang="fr-CA" sz="1600" err="1">
                <a:solidFill>
                  <a:schemeClr val="bg2">
                    <a:lumMod val="50000"/>
                  </a:schemeClr>
                </a:solidFill>
              </a:rPr>
              <a:t>coming</a:t>
            </a:r>
            <a:r>
              <a:rPr lang="fr-CA" sz="160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fr-CA" sz="1600" err="1">
                <a:solidFill>
                  <a:schemeClr val="bg2">
                    <a:lumMod val="50000"/>
                  </a:schemeClr>
                </a:solidFill>
              </a:rPr>
              <a:t>soon</a:t>
            </a:r>
            <a:r>
              <a:rPr lang="fr-CA" sz="1600">
                <a:solidFill>
                  <a:schemeClr val="bg2">
                    <a:lumMod val="50000"/>
                  </a:schemeClr>
                </a:solidFill>
              </a:rPr>
              <a:t>]</a:t>
            </a:r>
          </a:p>
        </p:txBody>
      </p:sp>
      <p:sp>
        <p:nvSpPr>
          <p:cNvPr id="14" name="Oval 13">
            <a:extLst>
              <a:ext uri="{FF2B5EF4-FFF2-40B4-BE49-F238E27FC236}">
                <a16:creationId xmlns="" xmlns:a16="http://schemas.microsoft.com/office/drawing/2014/main" id="{A2C6F9FB-D00C-4AD1-B00E-322F80022A14}"/>
              </a:ext>
            </a:extLst>
          </p:cNvPr>
          <p:cNvSpPr>
            <a:spLocks/>
          </p:cNvSpPr>
          <p:nvPr/>
        </p:nvSpPr>
        <p:spPr>
          <a:xfrm>
            <a:off x="3607683" y="4707351"/>
            <a:ext cx="162000" cy="163206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5" name="Oval 14">
            <a:extLst>
              <a:ext uri="{FF2B5EF4-FFF2-40B4-BE49-F238E27FC236}">
                <a16:creationId xmlns="" xmlns:a16="http://schemas.microsoft.com/office/drawing/2014/main" id="{9F85F497-4A9F-44D1-9B60-272C7C561A9F}"/>
              </a:ext>
            </a:extLst>
          </p:cNvPr>
          <p:cNvSpPr>
            <a:spLocks/>
          </p:cNvSpPr>
          <p:nvPr/>
        </p:nvSpPr>
        <p:spPr>
          <a:xfrm>
            <a:off x="3526683" y="5235209"/>
            <a:ext cx="162000" cy="163206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6" name="Oval 15">
            <a:extLst>
              <a:ext uri="{FF2B5EF4-FFF2-40B4-BE49-F238E27FC236}">
                <a16:creationId xmlns="" xmlns:a16="http://schemas.microsoft.com/office/drawing/2014/main" id="{718D945B-81FA-4CE4-AB47-15B8378CDD8D}"/>
              </a:ext>
            </a:extLst>
          </p:cNvPr>
          <p:cNvSpPr>
            <a:spLocks/>
          </p:cNvSpPr>
          <p:nvPr/>
        </p:nvSpPr>
        <p:spPr>
          <a:xfrm>
            <a:off x="4319163" y="3718829"/>
            <a:ext cx="162000" cy="163206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44" name="Title 4">
            <a:extLst>
              <a:ext uri="{FF2B5EF4-FFF2-40B4-BE49-F238E27FC236}">
                <a16:creationId xmlns="" xmlns:a16="http://schemas.microsoft.com/office/drawing/2014/main" id="{64E33FFB-36BB-4A97-8068-7BF7726E9C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10427919" cy="824354"/>
          </a:xfrm>
          <a:prstGeom prst="rect">
            <a:avLst/>
          </a:prstGeom>
        </p:spPr>
        <p:txBody>
          <a:bodyPr/>
          <a:lstStyle/>
          <a:p>
            <a:pPr marL="914400"/>
            <a:r>
              <a:rPr lang="en-US">
                <a:latin typeface="Segoe UI Semilight" panose="020B0402040204020203" pitchFamily="34" charset="0"/>
                <a:cs typeface="Segoe UI Semilight" panose="020B0402040204020203" pitchFamily="34" charset="0"/>
              </a:rPr>
              <a:t>Where to Find Us</a:t>
            </a:r>
            <a:endParaRPr lang="en-US" sz="240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565093595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2">
            <a:extLst>
              <a:ext uri="{FF2B5EF4-FFF2-40B4-BE49-F238E27FC236}">
                <a16:creationId xmlns="" xmlns:a16="http://schemas.microsoft.com/office/drawing/2014/main" id="{961CC01B-AE76-4F90-808F-EAED4FD3E05E}"/>
              </a:ext>
            </a:extLst>
          </p:cNvPr>
          <p:cNvSpPr txBox="1">
            <a:spLocks/>
          </p:cNvSpPr>
          <p:nvPr/>
        </p:nvSpPr>
        <p:spPr>
          <a:xfrm>
            <a:off x="515293" y="2365006"/>
            <a:ext cx="5183658" cy="1123551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>
                <a:solidFill>
                  <a:srgbClr val="383939"/>
                </a:solidFill>
                <a:latin typeface="Segoe UI" panose="020B0502040204020203" pitchFamily="34" charset="0"/>
                <a:ea typeface="+mj-ea"/>
                <a:cs typeface="Segoe UI" panose="020B0502040204020203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i="0" u="none" strike="noStrike" kern="1200" cap="none" spc="0" normalizeH="0" baseline="0" noProof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Segoe UI Semilight" panose="020B0402040204020203" pitchFamily="34" charset="0"/>
                <a:cs typeface="Segoe UI Semilight" panose="020B0402040204020203" pitchFamily="34" charset="0"/>
              </a:rPr>
              <a:t>Thank You.</a:t>
            </a:r>
          </a:p>
        </p:txBody>
      </p:sp>
      <p:cxnSp>
        <p:nvCxnSpPr>
          <p:cNvPr id="21" name="Straight Connector 20">
            <a:extLst>
              <a:ext uri="{FF2B5EF4-FFF2-40B4-BE49-F238E27FC236}">
                <a16:creationId xmlns="" xmlns:a16="http://schemas.microsoft.com/office/drawing/2014/main" id="{FADCA933-2E86-4FC6-8630-027D193A7D94}"/>
              </a:ext>
            </a:extLst>
          </p:cNvPr>
          <p:cNvCxnSpPr/>
          <p:nvPr/>
        </p:nvCxnSpPr>
        <p:spPr>
          <a:xfrm>
            <a:off x="727411" y="3391696"/>
            <a:ext cx="3566160" cy="0"/>
          </a:xfrm>
          <a:prstGeom prst="line">
            <a:avLst/>
          </a:prstGeom>
          <a:ln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itle 2">
            <a:extLst>
              <a:ext uri="{FF2B5EF4-FFF2-40B4-BE49-F238E27FC236}">
                <a16:creationId xmlns="" xmlns:a16="http://schemas.microsoft.com/office/drawing/2014/main" id="{677A23E3-A42C-4B03-80AC-ED254A00F17E}"/>
              </a:ext>
            </a:extLst>
          </p:cNvPr>
          <p:cNvSpPr txBox="1">
            <a:spLocks/>
          </p:cNvSpPr>
          <p:nvPr/>
        </p:nvSpPr>
        <p:spPr>
          <a:xfrm>
            <a:off x="520315" y="3560191"/>
            <a:ext cx="4521199" cy="816322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>
                <a:solidFill>
                  <a:srgbClr val="383939"/>
                </a:solidFill>
                <a:latin typeface="Segoe UI" panose="020B0502040204020203" pitchFamily="34" charset="0"/>
                <a:ea typeface="+mj-ea"/>
                <a:cs typeface="Segoe UI" panose="020B0502040204020203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>
                <a:solidFill>
                  <a:schemeClr val="accent4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Questions?</a:t>
            </a:r>
            <a:endParaRPr kumimoji="0" lang="en-US" sz="3600" i="0" u="none" strike="noStrike" kern="1200" cap="none" spc="0" normalizeH="0" baseline="0" noProof="0">
              <a:ln>
                <a:noFill/>
              </a:ln>
              <a:solidFill>
                <a:schemeClr val="accent4"/>
              </a:solidFill>
              <a:effectLst/>
              <a:uLnTx/>
              <a:uFillTx/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2" name="Footer Placeholder 1">
            <a:extLst>
              <a:ext uri="{FF2B5EF4-FFF2-40B4-BE49-F238E27FC236}">
                <a16:creationId xmlns="" xmlns:a16="http://schemas.microsoft.com/office/drawing/2014/main" id="{C9EED4BF-4C7B-4731-A861-059A280759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CONFIDENTIAL | Atlantic Shores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="" xmlns:a16="http://schemas.microsoft.com/office/drawing/2014/main" id="{E65E02C9-60AE-4176-B508-CFA9849E0E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62A4E8-7915-48E8-B56D-92C7B4551644}" type="slidenum">
              <a:rPr lang="en-US" smtClean="0"/>
              <a:pPr/>
              <a:t>8</a:t>
            </a:fld>
            <a:endParaRPr lang="en-US"/>
          </a:p>
        </p:txBody>
      </p:sp>
      <p:pic>
        <p:nvPicPr>
          <p:cNvPr id="8" name="Graphic 7">
            <a:extLst>
              <a:ext uri="{FF2B5EF4-FFF2-40B4-BE49-F238E27FC236}">
                <a16:creationId xmlns="" xmlns:a16="http://schemas.microsoft.com/office/drawing/2014/main" id="{CE5CE1DC-48AC-4C09-AD8F-CFB7DCE9DD58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="" xmlns:a14="http://schemas.microsoft.com/office/drawing/2010/main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674519" y="2266755"/>
            <a:ext cx="1261403" cy="980769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FD15ACD3-F681-4C89-B368-2C936D2CC2B6}"/>
              </a:ext>
            </a:extLst>
          </p:cNvPr>
          <p:cNvSpPr/>
          <p:nvPr/>
        </p:nvSpPr>
        <p:spPr>
          <a:xfrm>
            <a:off x="8755218" y="3922769"/>
            <a:ext cx="310000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60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  <a:hlinkClick r:id="rId4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www.atlanticshoreswind.com</a:t>
            </a:r>
            <a:r>
              <a:rPr lang="en-US" sz="160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</a:p>
          <a:p>
            <a:pPr algn="r"/>
            <a:r>
              <a:rPr lang="en-US" sz="160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  <a:hlinkClick r:id="rId5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info@AtlanticShoresWind.com</a:t>
            </a:r>
            <a:r>
              <a:rPr lang="en-US" sz="160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2F74300E-E64F-4782-8303-97AEF78C8CF2}"/>
              </a:ext>
            </a:extLst>
          </p:cNvPr>
          <p:cNvSpPr/>
          <p:nvPr/>
        </p:nvSpPr>
        <p:spPr>
          <a:xfrm>
            <a:off x="9414750" y="3325278"/>
            <a:ext cx="202972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>
                <a:solidFill>
                  <a:schemeClr val="bg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connect</a:t>
            </a:r>
            <a:endParaRPr lang="en-US" sz="4000"/>
          </a:p>
        </p:txBody>
      </p:sp>
      <p:grpSp>
        <p:nvGrpSpPr>
          <p:cNvPr id="18" name="Group 17">
            <a:extLst>
              <a:ext uri="{FF2B5EF4-FFF2-40B4-BE49-F238E27FC236}">
                <a16:creationId xmlns="" xmlns:a16="http://schemas.microsoft.com/office/drawing/2014/main" id="{DD7A9916-B88C-448C-A7B6-92D62A8E56D3}"/>
              </a:ext>
            </a:extLst>
          </p:cNvPr>
          <p:cNvGrpSpPr/>
          <p:nvPr/>
        </p:nvGrpSpPr>
        <p:grpSpPr>
          <a:xfrm>
            <a:off x="6411068" y="2848477"/>
            <a:ext cx="5260617" cy="1280160"/>
            <a:chOff x="6829915" y="4743202"/>
            <a:chExt cx="5260617" cy="1280160"/>
          </a:xfrm>
        </p:grpSpPr>
        <p:sp>
          <p:nvSpPr>
            <p:cNvPr id="19" name="TextBox 18">
              <a:extLst>
                <a:ext uri="{FF2B5EF4-FFF2-40B4-BE49-F238E27FC236}">
                  <a16:creationId xmlns="" xmlns:a16="http://schemas.microsoft.com/office/drawing/2014/main" id="{9B2F9C49-2EA6-4355-BB21-BDB54EBE989A}"/>
                </a:ext>
              </a:extLst>
            </p:cNvPr>
            <p:cNvSpPr txBox="1"/>
            <p:nvPr/>
          </p:nvSpPr>
          <p:spPr>
            <a:xfrm>
              <a:off x="6954838" y="4798506"/>
              <a:ext cx="5135694" cy="11695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>
                  <a:solidFill>
                    <a:schemeClr val="accent4"/>
                  </a:solidFill>
                  <a:latin typeface="Segoe UI Semibold" panose="020B0702040204020203" pitchFamily="34" charset="0"/>
                  <a:cs typeface="Segoe UI Semibold" panose="020B0702040204020203" pitchFamily="34" charset="0"/>
                </a:rPr>
                <a:t>Jessica Dealy</a:t>
              </a:r>
            </a:p>
            <a:p>
              <a:r>
                <a:rPr lang="en-US" sz="1600">
                  <a:solidFill>
                    <a:schemeClr val="tx2"/>
                  </a:solidFill>
                  <a:latin typeface="Segoe UI Semibold" panose="020B0702040204020203" pitchFamily="34" charset="0"/>
                  <a:cs typeface="Segoe UI Semibold" panose="020B0702040204020203" pitchFamily="34" charset="0"/>
                </a:rPr>
                <a:t>Project Developer</a:t>
              </a:r>
            </a:p>
            <a:p>
              <a:r>
                <a:rPr lang="en-US" sz="1600">
                  <a:solidFill>
                    <a:schemeClr val="tx2"/>
                  </a:solidFill>
                  <a:latin typeface="Segoe UI Semilight" panose="020B0402040204020203" pitchFamily="34" charset="0"/>
                  <a:cs typeface="Segoe UI Semilight" panose="020B0402040204020203" pitchFamily="34" charset="0"/>
                  <a:hlinkClick r:id="rId6">
                    <a:extLst>
                      <a:ext uri="{A12FA001-AC4F-418D-AE19-62706E023703}">
                        <ahyp:hlinkClr xmlns="" xmlns:ahyp="http://schemas.microsoft.com/office/drawing/2018/hyperlinkcolor" val="tx"/>
                      </a:ext>
                    </a:extLst>
                  </a:hlinkClick>
                </a:rPr>
                <a:t>Jessica.Dealy@atlanticshoreswind.com</a:t>
              </a:r>
              <a:endParaRPr lang="en-US" sz="1600">
                <a:solidFill>
                  <a:schemeClr val="tx2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endParaRPr>
            </a:p>
            <a:p>
              <a:r>
                <a:rPr lang="en-US" sz="1600">
                  <a:solidFill>
                    <a:schemeClr val="tx2"/>
                  </a:solidFill>
                  <a:latin typeface="Segoe UI Semilight" panose="020B0402040204020203" pitchFamily="34" charset="0"/>
                  <a:cs typeface="Segoe UI Semilight" panose="020B0402040204020203" pitchFamily="34" charset="0"/>
                </a:rPr>
                <a:t>+ 1 646-898-3695 </a:t>
              </a:r>
            </a:p>
          </p:txBody>
        </p:sp>
        <p:cxnSp>
          <p:nvCxnSpPr>
            <p:cNvPr id="20" name="Straight Connector 19">
              <a:extLst>
                <a:ext uri="{FF2B5EF4-FFF2-40B4-BE49-F238E27FC236}">
                  <a16:creationId xmlns="" xmlns:a16="http://schemas.microsoft.com/office/drawing/2014/main" id="{59B01458-105D-48C8-8D60-5F41174913B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829915" y="4743202"/>
              <a:ext cx="0" cy="128016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="" xmlns:p14="http://schemas.microsoft.com/office/powerpoint/2010/main" val="1601884682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Title Slide">
  <a:themeElements>
    <a:clrScheme name="EDF/SHELL">
      <a:dk1>
        <a:srgbClr val="000000"/>
      </a:dk1>
      <a:lt1>
        <a:srgbClr val="FFFFFF"/>
      </a:lt1>
      <a:dk2>
        <a:srgbClr val="707172"/>
      </a:dk2>
      <a:lt2>
        <a:srgbClr val="B0B2B4"/>
      </a:lt2>
      <a:accent1>
        <a:srgbClr val="FFD500"/>
      </a:accent1>
      <a:accent2>
        <a:srgbClr val="ED1C24"/>
      </a:accent2>
      <a:accent3>
        <a:srgbClr val="001A70"/>
      </a:accent3>
      <a:accent4>
        <a:srgbClr val="005BBB"/>
      </a:accent4>
      <a:accent5>
        <a:srgbClr val="FF9F2F"/>
      </a:accent5>
      <a:accent6>
        <a:srgbClr val="FD5815"/>
      </a:accent6>
      <a:hlink>
        <a:srgbClr val="001A70"/>
      </a:hlink>
      <a:folHlink>
        <a:srgbClr val="005BBA"/>
      </a:folHlink>
    </a:clrScheme>
    <a:fontScheme name="Custom 1">
      <a:majorFont>
        <a:latin typeface="Segoe UI"/>
        <a:ea typeface=""/>
        <a:cs typeface=""/>
      </a:majorFont>
      <a:minorFont>
        <a:latin typeface="Segoe U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shore Wind Template_EDF_SHELL_Dec2018_final" id="{47507FA2-AE2B-4212-A717-ECE46418A07E}" vid="{DF014B0A-0C78-424D-9B37-1DD4C7F636E4}"/>
    </a:ext>
  </a:extLst>
</a:theme>
</file>

<file path=ppt/theme/theme2.xml><?xml version="1.0" encoding="utf-8"?>
<a:theme xmlns:a="http://schemas.openxmlformats.org/drawingml/2006/main" name="Content Slide">
  <a:themeElements>
    <a:clrScheme name="EDF/SHELL">
      <a:dk1>
        <a:srgbClr val="000000"/>
      </a:dk1>
      <a:lt1>
        <a:srgbClr val="FFFFFF"/>
      </a:lt1>
      <a:dk2>
        <a:srgbClr val="707172"/>
      </a:dk2>
      <a:lt2>
        <a:srgbClr val="B0B2B4"/>
      </a:lt2>
      <a:accent1>
        <a:srgbClr val="FFD500"/>
      </a:accent1>
      <a:accent2>
        <a:srgbClr val="ED1C24"/>
      </a:accent2>
      <a:accent3>
        <a:srgbClr val="001A70"/>
      </a:accent3>
      <a:accent4>
        <a:srgbClr val="005BBB"/>
      </a:accent4>
      <a:accent5>
        <a:srgbClr val="FF9F2F"/>
      </a:accent5>
      <a:accent6>
        <a:srgbClr val="FD5815"/>
      </a:accent6>
      <a:hlink>
        <a:srgbClr val="001A70"/>
      </a:hlink>
      <a:folHlink>
        <a:srgbClr val="005BBA"/>
      </a:folHlink>
    </a:clrScheme>
    <a:fontScheme name="Custom 1">
      <a:majorFont>
        <a:latin typeface="Segoe UI"/>
        <a:ea typeface=""/>
        <a:cs typeface=""/>
      </a:majorFont>
      <a:minorFont>
        <a:latin typeface="Segoe U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shore Wind Template_EDF_SHELL_Dec2018_final" id="{47507FA2-AE2B-4212-A717-ECE46418A07E}" vid="{03376A23-991A-46DC-A20F-3A68DE2D89EC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02BF5AC93DA60468E5BD53AF5F884A9" ma:contentTypeVersion="12" ma:contentTypeDescription="Create a new document." ma:contentTypeScope="" ma:versionID="cf762abea4d849e5922e71d31e78c967">
  <xsd:schema xmlns:xsd="http://www.w3.org/2001/XMLSchema" xmlns:xs="http://www.w3.org/2001/XMLSchema" xmlns:p="http://schemas.microsoft.com/office/2006/metadata/properties" xmlns:ns2="bd7945a9-7f4e-4435-92dd-df0f76d33040" xmlns:ns3="bc704804-d82e-4275-980b-424db2ee36bf" targetNamespace="http://schemas.microsoft.com/office/2006/metadata/properties" ma:root="true" ma:fieldsID="9a934310769e96f4c50002802c1cc79c" ns2:_="" ns3:_="">
    <xsd:import namespace="bd7945a9-7f4e-4435-92dd-df0f76d33040"/>
    <xsd:import namespace="bc704804-d82e-4275-980b-424db2ee36bf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2:_dlc_DocId" minOccurs="0"/>
                <xsd:element ref="ns2:_dlc_DocIdUrl" minOccurs="0"/>
                <xsd:element ref="ns2:_dlc_DocIdPersistId" minOccurs="0"/>
                <xsd:element ref="ns3:MediaServiceDateTaken" minOccurs="0"/>
                <xsd:element ref="ns3:MediaServiceAutoTags" minOccurs="0"/>
                <xsd:element ref="ns3:MediaServiceLocation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d7945a9-7f4e-4435-92dd-df0f76d33040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_dlc_DocId" ma:index="12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13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4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c704804-d82e-4275-980b-424db2ee36b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5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6" nillable="true" ma:displayName="Tags" ma:internalName="MediaServiceAutoTags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9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0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21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2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bd7945a9-7f4e-4435-92dd-df0f76d33040">ANDHUY3M4KNU-1454397341-14156</_dlc_DocId>
    <_dlc_DocIdUrl xmlns="bd7945a9-7f4e-4435-92dd-df0f76d33040">
      <Url>https://edfrenew.sharepoint.com/sites/AtlanticShoresOffshoreWindExternal/_layouts/15/DocIdRedir.aspx?ID=ANDHUY3M4KNU-1454397341-14156</Url>
      <Description>ANDHUY3M4KNU-1454397341-14156</Description>
    </_dlc_DocIdUrl>
    <SharedWithUsers xmlns="bd7945a9-7f4e-4435-92dd-df0f76d33040">
      <UserInfo>
        <DisplayName>Jennifer Daniels</DisplayName>
        <AccountId>38</AccountId>
        <AccountType/>
      </UserInfo>
      <UserInfo>
        <DisplayName>Nathalie Jouanneau</DisplayName>
        <AccountId>24</AccountId>
        <AccountType/>
      </UserInfo>
      <UserInfo>
        <DisplayName>Pierre-Emmanuel Gouelleu</DisplayName>
        <AccountId>154</AccountId>
        <AccountType/>
      </UserInfo>
      <UserInfo>
        <DisplayName>Julie Lecuyer</DisplayName>
        <AccountId>215</AccountId>
        <AccountType/>
      </UserInfo>
      <UserInfo>
        <DisplayName>Jessica Dealy</DisplayName>
        <AccountId>97</AccountId>
        <AccountType/>
      </UserInfo>
      <UserInfo>
        <DisplayName>Sandi Briner</DisplayName>
        <AccountId>72</AccountId>
        <AccountType/>
      </UserInfo>
    </SharedWithUsers>
  </documentManagement>
</p:properties>
</file>

<file path=customXml/itemProps1.xml><?xml version="1.0" encoding="utf-8"?>
<ds:datastoreItem xmlns:ds="http://schemas.openxmlformats.org/officeDocument/2006/customXml" ds:itemID="{5F5BC1CF-A9A4-45C1-BF70-46AD76431B88}">
  <ds:schemaRefs>
    <ds:schemaRef ds:uri="http://schemas.microsoft.com/sharepoint/events"/>
  </ds:schemaRefs>
</ds:datastoreItem>
</file>

<file path=customXml/itemProps2.xml><?xml version="1.0" encoding="utf-8"?>
<ds:datastoreItem xmlns:ds="http://schemas.openxmlformats.org/officeDocument/2006/customXml" ds:itemID="{96A90B4C-B73A-4504-A0DA-9DFA055A8DBA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89FA2636-F24A-4787-B476-6B4399BB005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d7945a9-7f4e-4435-92dd-df0f76d33040"/>
    <ds:schemaRef ds:uri="bc704804-d82e-4275-980b-424db2ee36b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4.xml><?xml version="1.0" encoding="utf-8"?>
<ds:datastoreItem xmlns:ds="http://schemas.openxmlformats.org/officeDocument/2006/customXml" ds:itemID="{86C2EEBF-EC6E-46C4-8140-0EEE30536FCD}">
  <ds:schemaRefs>
    <ds:schemaRef ds:uri="http://schemas.microsoft.com/office/2006/documentManagement/types"/>
    <ds:schemaRef ds:uri="http://purl.org/dc/terms/"/>
    <ds:schemaRef ds:uri="http://purl.org/dc/dcmitype/"/>
    <ds:schemaRef ds:uri="http://purl.org/dc/elements/1.1/"/>
    <ds:schemaRef ds:uri="http://schemas.microsoft.com/office/infopath/2007/PartnerControls"/>
    <ds:schemaRef ds:uri="bc704804-d82e-4275-980b-424db2ee36bf"/>
    <ds:schemaRef ds:uri="http://schemas.openxmlformats.org/package/2006/metadata/core-properties"/>
    <ds:schemaRef ds:uri="bd7945a9-7f4e-4435-92dd-df0f76d33040"/>
    <ds:schemaRef ds:uri="http://schemas.microsoft.com/office/2006/metadata/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Offshore Wind Template_EDF_SHELL_Dec2018_final</Template>
  <TotalTime>206</TotalTime>
  <Words>445</Words>
  <Application>Microsoft Office PowerPoint</Application>
  <PresentationFormat>Custom</PresentationFormat>
  <Paragraphs>118</Paragraphs>
  <Slides>8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8</vt:i4>
      </vt:variant>
    </vt:vector>
  </HeadingPairs>
  <TitlesOfParts>
    <vt:vector size="10" baseType="lpstr">
      <vt:lpstr>Title Slide</vt:lpstr>
      <vt:lpstr>Content Slide</vt:lpstr>
      <vt:lpstr>Slide 1</vt:lpstr>
      <vt:lpstr>Slide 2</vt:lpstr>
      <vt:lpstr>Atlantic Shores BOEM Wind Energy Lease Area</vt:lpstr>
      <vt:lpstr>Slide 4</vt:lpstr>
      <vt:lpstr>Atlantic Shores Activities Site Assessment &amp; Characterization</vt:lpstr>
      <vt:lpstr>Atlantic Shores Development Plan – Key Milestones</vt:lpstr>
      <vt:lpstr>Where to Find Us</vt:lpstr>
      <vt:lpstr>Slide 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Julie Lecuyer</dc:creator>
  <cp:lastModifiedBy>Windows User</cp:lastModifiedBy>
  <cp:revision>1</cp:revision>
  <dcterms:created xsi:type="dcterms:W3CDTF">2018-12-13T23:05:49Z</dcterms:created>
  <dcterms:modified xsi:type="dcterms:W3CDTF">2019-11-04T16:30:15Z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0x010100202BF5AC93DA60468E5BD53AF5F884A9</vt:lpwstr>
  </property>
  <property fmtid="{D5CDD505-2E9C-101B-9397-08002B2CF9AE}" pid="3" name="AuthorIds_UIVersion_512">
    <vt:lpwstr>72</vt:lpwstr>
  </property>
  <property fmtid="{D5CDD505-2E9C-101B-9397-08002B2CF9AE}" pid="4" name="_dlc_DocIdItemGuid">
    <vt:lpwstr>5d01a3ce-63a0-4af9-9c9a-d282f1da78af</vt:lpwstr>
  </property>
  <property fmtid="{D5CDD505-2E9C-101B-9397-08002B2CF9AE}" pid="5" name="AuthorIds_UIVersion_7680">
    <vt:lpwstr>72</vt:lpwstr>
  </property>
</Properties>
</file>